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0" r:id="rId3"/>
    <p:sldId id="339" r:id="rId4"/>
    <p:sldId id="363" r:id="rId5"/>
    <p:sldId id="341" r:id="rId6"/>
    <p:sldId id="338" r:id="rId7"/>
    <p:sldId id="262" r:id="rId8"/>
    <p:sldId id="273" r:id="rId9"/>
    <p:sldId id="364" r:id="rId10"/>
    <p:sldId id="346" r:id="rId11"/>
    <p:sldId id="373" r:id="rId12"/>
    <p:sldId id="274" r:id="rId13"/>
    <p:sldId id="275" r:id="rId14"/>
    <p:sldId id="264" r:id="rId15"/>
    <p:sldId id="343" r:id="rId16"/>
    <p:sldId id="292" r:id="rId17"/>
    <p:sldId id="293" r:id="rId18"/>
    <p:sldId id="302" r:id="rId19"/>
    <p:sldId id="365" r:id="rId20"/>
    <p:sldId id="303" r:id="rId21"/>
    <p:sldId id="304" r:id="rId22"/>
    <p:sldId id="375" r:id="rId23"/>
    <p:sldId id="376" r:id="rId24"/>
    <p:sldId id="282" r:id="rId25"/>
    <p:sldId id="287" r:id="rId26"/>
    <p:sldId id="377" r:id="rId27"/>
    <p:sldId id="288" r:id="rId28"/>
    <p:sldId id="285" r:id="rId29"/>
    <p:sldId id="378" r:id="rId30"/>
    <p:sldId id="283" r:id="rId31"/>
    <p:sldId id="297" r:id="rId32"/>
    <p:sldId id="298" r:id="rId33"/>
    <p:sldId id="300" r:id="rId34"/>
    <p:sldId id="281" r:id="rId35"/>
    <p:sldId id="307" r:id="rId36"/>
    <p:sldId id="306" r:id="rId37"/>
    <p:sldId id="308" r:id="rId38"/>
    <p:sldId id="366" r:id="rId39"/>
    <p:sldId id="291" r:id="rId40"/>
    <p:sldId id="312" r:id="rId41"/>
    <p:sldId id="367" r:id="rId42"/>
    <p:sldId id="321" r:id="rId43"/>
    <p:sldId id="322" r:id="rId44"/>
    <p:sldId id="314" r:id="rId45"/>
    <p:sldId id="313" r:id="rId46"/>
    <p:sldId id="336" r:id="rId47"/>
    <p:sldId id="315" r:id="rId48"/>
    <p:sldId id="311" r:id="rId49"/>
    <p:sldId id="337" r:id="rId50"/>
    <p:sldId id="319" r:id="rId51"/>
    <p:sldId id="323" r:id="rId52"/>
    <p:sldId id="324" r:id="rId53"/>
    <p:sldId id="271" r:id="rId54"/>
    <p:sldId id="325" r:id="rId55"/>
    <p:sldId id="368" r:id="rId56"/>
    <p:sldId id="369" r:id="rId57"/>
    <p:sldId id="328" r:id="rId58"/>
    <p:sldId id="326" r:id="rId59"/>
    <p:sldId id="330" r:id="rId60"/>
    <p:sldId id="370" r:id="rId61"/>
    <p:sldId id="332" r:id="rId62"/>
    <p:sldId id="331" r:id="rId63"/>
    <p:sldId id="333" r:id="rId64"/>
    <p:sldId id="379" r:id="rId65"/>
    <p:sldId id="371" r:id="rId66"/>
    <p:sldId id="347" r:id="rId67"/>
    <p:sldId id="350" r:id="rId68"/>
    <p:sldId id="348" r:id="rId69"/>
    <p:sldId id="351" r:id="rId70"/>
    <p:sldId id="349" r:id="rId71"/>
    <p:sldId id="356" r:id="rId72"/>
    <p:sldId id="352" r:id="rId73"/>
    <p:sldId id="357" r:id="rId74"/>
    <p:sldId id="353" r:id="rId75"/>
    <p:sldId id="358" r:id="rId76"/>
    <p:sldId id="354" r:id="rId77"/>
    <p:sldId id="361" r:id="rId78"/>
    <p:sldId id="360" r:id="rId79"/>
    <p:sldId id="359" r:id="rId80"/>
    <p:sldId id="372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842014"/>
    <a:srgbClr val="FFFFFF"/>
    <a:srgbClr val="714333"/>
    <a:srgbClr val="FDCE62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8642" autoAdjust="0"/>
  </p:normalViewPr>
  <p:slideViewPr>
    <p:cSldViewPr>
      <p:cViewPr>
        <p:scale>
          <a:sx n="100" d="100"/>
          <a:sy n="100" d="100"/>
        </p:scale>
        <p:origin x="-1632" y="-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james\MyDocuments\1Research\Working%20Articles\ACBD%20Stats%202016\2016%20Stats.xlsx" TargetMode="External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james\MyDocuments\1Research\Working%20Articles\ACBD%20Stats%202016\2016%20Sta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james\MyDocuments\1Research\Working%20Articles\ACBD%20Stats%202016\2016%20Sta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james\MyDocuments\1Research\Working%20Articles\ACBD%20Stats%202016\2016%20Sta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james\MyDocuments\1Research\Working%20Articles\ACBD%20Stats%202016\2016%20Sta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james\MyDocuments\1Research\Working%20Articles\ACBD%20Stats%202016\2016%20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james\MyDocuments\1Research\Working%20Articles\ACBD%20Stats%202016\2016%20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james\MyDocuments\1Research\Working%20Articles\ACBD%20Stats%202016\2016%20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james\MyDocuments\1Research\Working%20Articles\ACBD%20Stats%202016\2016%20Sta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james\MyDocuments\1Research\Working%20Articles\ACBD%20Stats%202016\2016%20Sta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james\MyDocuments\1Research\Working%20Articles\ACBD%20Stats%202016\2016%20Sta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james\MyDocuments\1Research\Working%20Articles\ACBD%20Stats%202016\2016%20Sta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james\MyDocuments\1Research\Working%20Articles\ACBD%20Stats%202016\2016%20Sta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james\MyDocuments\1Research\Working%20Articles\ACBD%20Stats%202016\2016%20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70000"/>
              </a:lnSpc>
              <a:defRPr sz="4000" b="1"/>
            </a:pPr>
            <a:r>
              <a:rPr lang="en-US" sz="4000" b="1" i="0" baseline="0">
                <a:effectLst/>
              </a:rPr>
              <a:t>U.S. 55+ population with a will or trust</a:t>
            </a:r>
            <a:endParaRPr lang="en-US" sz="4000" b="1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57150">
              <a:solidFill>
                <a:schemeClr val="tx1"/>
              </a:solidFill>
            </a:ln>
          </c:spPr>
          <c:marker>
            <c:symbol val="circle"/>
            <c:size val="13"/>
            <c:spPr>
              <a:solidFill>
                <a:schemeClr val="bg1"/>
              </a:solidFill>
              <a:ln w="41275">
                <a:solidFill>
                  <a:srgbClr val="C00000"/>
                </a:solidFill>
                <a:prstDash val="solid"/>
              </a:ln>
            </c:spPr>
          </c:marker>
          <c:dPt>
            <c:idx val="7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ln w="57150">
                <a:solidFill>
                  <a:schemeClr val="tx1"/>
                </a:solidFill>
                <a:prstDash val="sysDot"/>
              </a:ln>
            </c:spPr>
          </c:dPt>
          <c:cat>
            <c:strRef>
              <c:f>'Overall EP and Charity'!$B$3:$K$3</c:f>
              <c:strCache>
                <c:ptCount val="10"/>
                <c:pt idx="0">
                  <c:v>1998 (n=18,987)</c:v>
                </c:pt>
                <c:pt idx="1">
                  <c:v>2000 (n=18,142)</c:v>
                </c:pt>
                <c:pt idx="2">
                  <c:v>2002 (n=17,353)</c:v>
                </c:pt>
                <c:pt idx="3">
                  <c:v>2004 (n=17,464)</c:v>
                </c:pt>
                <c:pt idx="4">
                  <c:v>2006 (n=17,033)</c:v>
                </c:pt>
                <c:pt idx="5">
                  <c:v>2008 (n=16,280)</c:v>
                </c:pt>
                <c:pt idx="6">
                  <c:v>2010 (n=17,562)</c:v>
                </c:pt>
                <c:pt idx="7">
                  <c:v>2012 (n=17,798)</c:v>
                </c:pt>
                <c:pt idx="8">
                  <c:v>2014 (n=17,527)</c:v>
                </c:pt>
                <c:pt idx="9">
                  <c:v>2016 (projected)</c:v>
                </c:pt>
              </c:strCache>
            </c:strRef>
          </c:cat>
          <c:val>
            <c:numRef>
              <c:f>'Overall EP and Charity'!$B$4:$K$4</c:f>
              <c:numCache>
                <c:formatCode>General</c:formatCode>
                <c:ptCount val="10"/>
                <c:pt idx="0">
                  <c:v>0.6119111</c:v>
                </c:pt>
                <c:pt idx="1">
                  <c:v>0.61218</c:v>
                </c:pt>
                <c:pt idx="2">
                  <c:v>0.6078287</c:v>
                </c:pt>
                <c:pt idx="3">
                  <c:v>0.5805803</c:v>
                </c:pt>
                <c:pt idx="4">
                  <c:v>0.5774254</c:v>
                </c:pt>
                <c:pt idx="5">
                  <c:v>0.5600107</c:v>
                </c:pt>
                <c:pt idx="6">
                  <c:v>0.5407342</c:v>
                </c:pt>
                <c:pt idx="7">
                  <c:v>0.5306237</c:v>
                </c:pt>
                <c:pt idx="8">
                  <c:v>0.5149633</c:v>
                </c:pt>
                <c:pt idx="9">
                  <c:v>0.501775904166666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765896"/>
        <c:axId val="-2119638984"/>
      </c:lineChart>
      <c:catAx>
        <c:axId val="-211976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19638984"/>
        <c:crosses val="autoZero"/>
        <c:auto val="1"/>
        <c:lblAlgn val="ctr"/>
        <c:lblOffset val="100"/>
        <c:noMultiLvlLbl val="0"/>
      </c:catAx>
      <c:valAx>
        <c:axId val="-2119638984"/>
        <c:scaling>
          <c:orientation val="minMax"/>
          <c:max val="0.62"/>
          <c:min val="0.49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3600" b="1"/>
            </a:pPr>
            <a:endParaRPr lang="en-US"/>
          </a:p>
        </c:txPr>
        <c:crossAx val="-2119765896"/>
        <c:crosses val="autoZero"/>
        <c:crossBetween val="between"/>
        <c:majorUnit val="0.02"/>
        <c:minorUnit val="0.004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n-US" sz="3600" baseline="0"/>
              <a:t>A</a:t>
            </a:r>
            <a:r>
              <a:rPr lang="en-US" sz="3600"/>
              <a:t>ge 55+ use of funded trust by age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'Will-Trust Trends'!$B$8</c:f>
              <c:strCache>
                <c:ptCount val="1"/>
                <c:pt idx="0">
                  <c:v>55-64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x"/>
            <c:size val="13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</a:ln>
            </c:spPr>
          </c:marker>
          <c:dPt>
            <c:idx val="10"/>
            <c:marker>
              <c:spPr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prstDash val="solid"/>
                </a:ln>
              </c:spPr>
            </c:marker>
            <c:bubble3D val="0"/>
            <c:spPr>
              <a:ln w="63500">
                <a:solidFill>
                  <a:schemeClr val="tx1"/>
                </a:solidFill>
                <a:prstDash val="solid"/>
              </a:ln>
            </c:spPr>
          </c:dPt>
          <c:dPt>
            <c:idx val="11"/>
            <c:bubble3D val="0"/>
            <c:spPr>
              <a:ln w="63500">
                <a:solidFill>
                  <a:schemeClr val="tx1"/>
                </a:solidFill>
                <a:prstDash val="sysDot"/>
              </a:ln>
            </c:spPr>
          </c:dPt>
          <c:cat>
            <c:strRef>
              <c:f>'Will-Trust Trends'!$C$7:$N$7</c:f>
              <c:strCache>
                <c:ptCount val="12"/>
                <c:pt idx="0">
                  <c:v>1993</c:v>
                </c:pt>
                <c:pt idx="1">
                  <c:v>1995/6</c:v>
                </c:pt>
                <c:pt idx="2">
                  <c:v>1998</c:v>
                </c:pt>
                <c:pt idx="3">
                  <c:v>2000</c:v>
                </c:pt>
                <c:pt idx="4">
                  <c:v>2002</c:v>
                </c:pt>
                <c:pt idx="5">
                  <c:v>2004</c:v>
                </c:pt>
                <c:pt idx="6">
                  <c:v>2006</c:v>
                </c:pt>
                <c:pt idx="7">
                  <c:v>2008</c:v>
                </c:pt>
                <c:pt idx="8">
                  <c:v>2010</c:v>
                </c:pt>
                <c:pt idx="9">
                  <c:v>2012</c:v>
                </c:pt>
                <c:pt idx="10">
                  <c:v>2014</c:v>
                </c:pt>
                <c:pt idx="11">
                  <c:v>2016(p)</c:v>
                </c:pt>
              </c:strCache>
            </c:strRef>
          </c:cat>
          <c:val>
            <c:numRef>
              <c:f>'Will-Trust Trends'!$C$8:$N$8</c:f>
              <c:numCache>
                <c:formatCode>General</c:formatCode>
                <c:ptCount val="12"/>
                <c:pt idx="1">
                  <c:v>0.0444731</c:v>
                </c:pt>
                <c:pt idx="2">
                  <c:v>0.0473441</c:v>
                </c:pt>
                <c:pt idx="3">
                  <c:v>0.0567881</c:v>
                </c:pt>
                <c:pt idx="4">
                  <c:v>0.0548025</c:v>
                </c:pt>
                <c:pt idx="5">
                  <c:v>0.0556023</c:v>
                </c:pt>
                <c:pt idx="6">
                  <c:v>0.0634625</c:v>
                </c:pt>
                <c:pt idx="7">
                  <c:v>0.0601906</c:v>
                </c:pt>
                <c:pt idx="8">
                  <c:v>0.062067</c:v>
                </c:pt>
                <c:pt idx="9">
                  <c:v>0.0661944</c:v>
                </c:pt>
                <c:pt idx="10">
                  <c:v>0.0656985</c:v>
                </c:pt>
                <c:pt idx="11">
                  <c:v>0.0683871533333332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'Will-Trust Trends'!$B$9</c:f>
              <c:strCache>
                <c:ptCount val="1"/>
                <c:pt idx="0">
                  <c:v>65-74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square"/>
            <c:size val="13"/>
            <c:spPr>
              <a:solidFill>
                <a:srgbClr val="C00000"/>
              </a:solidFill>
              <a:ln w="25400">
                <a:solidFill>
                  <a:schemeClr val="tx1"/>
                </a:solidFill>
              </a:ln>
            </c:spPr>
          </c:marker>
          <c:dPt>
            <c:idx val="10"/>
            <c:bubble3D val="0"/>
            <c:spPr>
              <a:ln w="63500">
                <a:solidFill>
                  <a:srgbClr val="C00000"/>
                </a:solidFill>
                <a:prstDash val="solid"/>
              </a:ln>
            </c:spPr>
          </c:dPt>
          <c:dPt>
            <c:idx val="11"/>
            <c:bubble3D val="0"/>
            <c:spPr>
              <a:ln w="63500">
                <a:solidFill>
                  <a:srgbClr val="C00000"/>
                </a:solidFill>
                <a:prstDash val="sysDot"/>
              </a:ln>
            </c:spPr>
          </c:dPt>
          <c:cat>
            <c:strRef>
              <c:f>'Will-Trust Trends'!$C$7:$N$7</c:f>
              <c:strCache>
                <c:ptCount val="12"/>
                <c:pt idx="0">
                  <c:v>1993</c:v>
                </c:pt>
                <c:pt idx="1">
                  <c:v>1995/6</c:v>
                </c:pt>
                <c:pt idx="2">
                  <c:v>1998</c:v>
                </c:pt>
                <c:pt idx="3">
                  <c:v>2000</c:v>
                </c:pt>
                <c:pt idx="4">
                  <c:v>2002</c:v>
                </c:pt>
                <c:pt idx="5">
                  <c:v>2004</c:v>
                </c:pt>
                <c:pt idx="6">
                  <c:v>2006</c:v>
                </c:pt>
                <c:pt idx="7">
                  <c:v>2008</c:v>
                </c:pt>
                <c:pt idx="8">
                  <c:v>2010</c:v>
                </c:pt>
                <c:pt idx="9">
                  <c:v>2012</c:v>
                </c:pt>
                <c:pt idx="10">
                  <c:v>2014</c:v>
                </c:pt>
                <c:pt idx="11">
                  <c:v>2016(p)</c:v>
                </c:pt>
              </c:strCache>
            </c:strRef>
          </c:cat>
          <c:val>
            <c:numRef>
              <c:f>'Will-Trust Trends'!$C$9:$N$9</c:f>
              <c:numCache>
                <c:formatCode>General</c:formatCode>
                <c:ptCount val="12"/>
                <c:pt idx="2">
                  <c:v>0.0884097</c:v>
                </c:pt>
                <c:pt idx="3">
                  <c:v>0.1027927</c:v>
                </c:pt>
                <c:pt idx="4">
                  <c:v>0.1071793</c:v>
                </c:pt>
                <c:pt idx="5">
                  <c:v>0.1306699</c:v>
                </c:pt>
                <c:pt idx="6">
                  <c:v>0.1294353</c:v>
                </c:pt>
                <c:pt idx="7">
                  <c:v>0.1291306</c:v>
                </c:pt>
                <c:pt idx="8">
                  <c:v>0.1272855</c:v>
                </c:pt>
                <c:pt idx="9">
                  <c:v>0.1169513</c:v>
                </c:pt>
                <c:pt idx="10">
                  <c:v>0.1185114</c:v>
                </c:pt>
                <c:pt idx="11">
                  <c:v>0.123779149166667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'Will-Trust Trends'!$B$10</c:f>
              <c:strCache>
                <c:ptCount val="1"/>
                <c:pt idx="0">
                  <c:v>75+</c:v>
                </c:pt>
              </c:strCache>
            </c:strRef>
          </c:tx>
          <c:spPr>
            <a:ln w="63500">
              <a:solidFill>
                <a:schemeClr val="bg1"/>
              </a:solidFill>
            </a:ln>
          </c:spPr>
          <c:marker>
            <c:symbol val="triangle"/>
            <c:size val="13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dPt>
            <c:idx val="10"/>
            <c:bubble3D val="0"/>
            <c:spPr>
              <a:ln w="63500">
                <a:solidFill>
                  <a:schemeClr val="bg1"/>
                </a:solidFill>
                <a:prstDash val="solid"/>
              </a:ln>
            </c:spPr>
          </c:dPt>
          <c:dPt>
            <c:idx val="11"/>
            <c:bubble3D val="0"/>
            <c:spPr>
              <a:ln w="63500">
                <a:solidFill>
                  <a:schemeClr val="bg1"/>
                </a:solidFill>
                <a:prstDash val="sysDot"/>
              </a:ln>
            </c:spPr>
          </c:dPt>
          <c:cat>
            <c:strRef>
              <c:f>'Will-Trust Trends'!$C$7:$N$7</c:f>
              <c:strCache>
                <c:ptCount val="12"/>
                <c:pt idx="0">
                  <c:v>1993</c:v>
                </c:pt>
                <c:pt idx="1">
                  <c:v>1995/6</c:v>
                </c:pt>
                <c:pt idx="2">
                  <c:v>1998</c:v>
                </c:pt>
                <c:pt idx="3">
                  <c:v>2000</c:v>
                </c:pt>
                <c:pt idx="4">
                  <c:v>2002</c:v>
                </c:pt>
                <c:pt idx="5">
                  <c:v>2004</c:v>
                </c:pt>
                <c:pt idx="6">
                  <c:v>2006</c:v>
                </c:pt>
                <c:pt idx="7">
                  <c:v>2008</c:v>
                </c:pt>
                <c:pt idx="8">
                  <c:v>2010</c:v>
                </c:pt>
                <c:pt idx="9">
                  <c:v>2012</c:v>
                </c:pt>
                <c:pt idx="10">
                  <c:v>2014</c:v>
                </c:pt>
                <c:pt idx="11">
                  <c:v>2016(p)</c:v>
                </c:pt>
              </c:strCache>
            </c:strRef>
          </c:cat>
          <c:val>
            <c:numRef>
              <c:f>'Will-Trust Trends'!$C$10:$N$10</c:f>
              <c:numCache>
                <c:formatCode>General</c:formatCode>
                <c:ptCount val="12"/>
                <c:pt idx="0">
                  <c:v>0.0905171</c:v>
                </c:pt>
                <c:pt idx="1">
                  <c:v>0.0962778</c:v>
                </c:pt>
                <c:pt idx="2">
                  <c:v>0.1122862</c:v>
                </c:pt>
                <c:pt idx="3">
                  <c:v>0.1352934</c:v>
                </c:pt>
                <c:pt idx="4">
                  <c:v>0.1385314</c:v>
                </c:pt>
                <c:pt idx="5">
                  <c:v>0.1766138</c:v>
                </c:pt>
                <c:pt idx="6">
                  <c:v>0.1757427</c:v>
                </c:pt>
                <c:pt idx="7">
                  <c:v>0.175976</c:v>
                </c:pt>
                <c:pt idx="8">
                  <c:v>0.181884</c:v>
                </c:pt>
                <c:pt idx="9">
                  <c:v>0.1875181</c:v>
                </c:pt>
                <c:pt idx="10">
                  <c:v>0.1973438</c:v>
                </c:pt>
                <c:pt idx="11">
                  <c:v>0.208641100317855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0640920"/>
        <c:axId val="-2025930184"/>
      </c:lineChart>
      <c:catAx>
        <c:axId val="-203064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25930184"/>
        <c:crosses val="autoZero"/>
        <c:auto val="1"/>
        <c:lblAlgn val="ctr"/>
        <c:lblOffset val="100"/>
        <c:noMultiLvlLbl val="0"/>
      </c:catAx>
      <c:valAx>
        <c:axId val="-2025930184"/>
        <c:scaling>
          <c:orientation val="minMax"/>
          <c:max val="0.21"/>
          <c:min val="0.0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3200" b="1"/>
            </a:pPr>
            <a:endParaRPr lang="en-US"/>
          </a:p>
        </c:txPr>
        <c:crossAx val="-203064092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/>
      <c:overlay val="0"/>
      <c:txPr>
        <a:bodyPr/>
        <a:lstStyle/>
        <a:p>
          <a:pPr>
            <a:defRPr sz="3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70000"/>
              </a:lnSpc>
              <a:defRPr sz="4000"/>
            </a:pPr>
            <a:r>
              <a:rPr lang="en-US" sz="4000"/>
              <a:t>10-Year Retention of Charitable Estate Component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 year Retention'!$B$2</c:f>
              <c:strCache>
                <c:ptCount val="1"/>
                <c:pt idx="0">
                  <c:v>70+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'10 year Retention'!$A$3:$A$8</c:f>
              <c:strCache>
                <c:ptCount val="6"/>
                <c:pt idx="0">
                  <c:v>1993/4 to 2004</c:v>
                </c:pt>
                <c:pt idx="1">
                  <c:v>1995/6 to 2006</c:v>
                </c:pt>
                <c:pt idx="2">
                  <c:v>1998 to 2008</c:v>
                </c:pt>
                <c:pt idx="3">
                  <c:v>2000 to 2010</c:v>
                </c:pt>
                <c:pt idx="4">
                  <c:v>2002 to 2012</c:v>
                </c:pt>
                <c:pt idx="5">
                  <c:v>2004 to 2014</c:v>
                </c:pt>
              </c:strCache>
            </c:strRef>
          </c:cat>
          <c:val>
            <c:numRef>
              <c:f>'10 year Retention'!$B$3:$B$8</c:f>
              <c:numCache>
                <c:formatCode>0.00%</c:formatCode>
                <c:ptCount val="6"/>
                <c:pt idx="0">
                  <c:v>0.5092025</c:v>
                </c:pt>
                <c:pt idx="1">
                  <c:v>0.5597015</c:v>
                </c:pt>
                <c:pt idx="2">
                  <c:v>0.6120219</c:v>
                </c:pt>
                <c:pt idx="3">
                  <c:v>0.5333333</c:v>
                </c:pt>
                <c:pt idx="4">
                  <c:v>0.5450237</c:v>
                </c:pt>
                <c:pt idx="5" formatCode="General">
                  <c:v>0.5427136</c:v>
                </c:pt>
              </c:numCache>
            </c:numRef>
          </c:val>
        </c:ser>
        <c:ser>
          <c:idx val="1"/>
          <c:order val="1"/>
          <c:tx>
            <c:strRef>
              <c:f>'10 year Retention'!$C$2</c:f>
              <c:strCache>
                <c:ptCount val="1"/>
                <c:pt idx="0">
                  <c:v>50-69</c:v>
                </c:pt>
              </c:strCache>
            </c:strRef>
          </c:tx>
          <c:spPr>
            <a:pattFill prst="narVert">
              <a:fgClr>
                <a:srgbClr val="FF0000"/>
              </a:fgClr>
              <a:bgClr>
                <a:schemeClr val="bg1"/>
              </a:bgClr>
            </a:pattFill>
          </c:spPr>
          <c:invertIfNegative val="0"/>
          <c:cat>
            <c:strRef>
              <c:f>'10 year Retention'!$A$3:$A$8</c:f>
              <c:strCache>
                <c:ptCount val="6"/>
                <c:pt idx="0">
                  <c:v>1993/4 to 2004</c:v>
                </c:pt>
                <c:pt idx="1">
                  <c:v>1995/6 to 2006</c:v>
                </c:pt>
                <c:pt idx="2">
                  <c:v>1998 to 2008</c:v>
                </c:pt>
                <c:pt idx="3">
                  <c:v>2000 to 2010</c:v>
                </c:pt>
                <c:pt idx="4">
                  <c:v>2002 to 2012</c:v>
                </c:pt>
                <c:pt idx="5">
                  <c:v>2004 to 2014</c:v>
                </c:pt>
              </c:strCache>
            </c:strRef>
          </c:cat>
          <c:val>
            <c:numRef>
              <c:f>'10 year Retention'!$C$3:$C$8</c:f>
              <c:numCache>
                <c:formatCode>General</c:formatCode>
                <c:ptCount val="6"/>
                <c:pt idx="2" formatCode="0.00%">
                  <c:v>0.5586035</c:v>
                </c:pt>
                <c:pt idx="3">
                  <c:v>0.5583756</c:v>
                </c:pt>
                <c:pt idx="4">
                  <c:v>0.5555556</c:v>
                </c:pt>
                <c:pt idx="5">
                  <c:v>0.6115702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26641112"/>
        <c:axId val="-2031465400"/>
      </c:barChart>
      <c:catAx>
        <c:axId val="-2026641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31465400"/>
        <c:crosses val="autoZero"/>
        <c:auto val="1"/>
        <c:lblAlgn val="ctr"/>
        <c:lblOffset val="100"/>
        <c:noMultiLvlLbl val="0"/>
      </c:catAx>
      <c:valAx>
        <c:axId val="-20314654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-2026641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70000"/>
              </a:lnSpc>
              <a:defRPr sz="4000"/>
            </a:pPr>
            <a:r>
              <a:rPr lang="en-US" sz="4000"/>
              <a:t>10-Year Retention of Charitable Estate Component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 year Retention'!$B$2</c:f>
              <c:strCache>
                <c:ptCount val="1"/>
                <c:pt idx="0">
                  <c:v>70+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'10 year Retention'!$A$3:$A$8</c:f>
              <c:strCache>
                <c:ptCount val="6"/>
                <c:pt idx="0">
                  <c:v>1993/4 to 2004</c:v>
                </c:pt>
                <c:pt idx="1">
                  <c:v>1995/6 to 2006</c:v>
                </c:pt>
                <c:pt idx="2">
                  <c:v>1998 to 2008</c:v>
                </c:pt>
                <c:pt idx="3">
                  <c:v>2000 to 2010</c:v>
                </c:pt>
                <c:pt idx="4">
                  <c:v>2002 to 2012</c:v>
                </c:pt>
                <c:pt idx="5">
                  <c:v>2004 to 2014</c:v>
                </c:pt>
              </c:strCache>
            </c:strRef>
          </c:cat>
          <c:val>
            <c:numRef>
              <c:f>'10 year Retention'!$B$3:$B$8</c:f>
              <c:numCache>
                <c:formatCode>0.00%</c:formatCode>
                <c:ptCount val="6"/>
                <c:pt idx="0">
                  <c:v>0.5092025</c:v>
                </c:pt>
                <c:pt idx="1">
                  <c:v>0.5597015</c:v>
                </c:pt>
                <c:pt idx="2">
                  <c:v>0.6120219</c:v>
                </c:pt>
                <c:pt idx="3">
                  <c:v>0.5333333</c:v>
                </c:pt>
                <c:pt idx="4">
                  <c:v>0.5450237</c:v>
                </c:pt>
                <c:pt idx="5" formatCode="General">
                  <c:v>0.5427136</c:v>
                </c:pt>
              </c:numCache>
            </c:numRef>
          </c:val>
        </c:ser>
        <c:ser>
          <c:idx val="1"/>
          <c:order val="1"/>
          <c:tx>
            <c:strRef>
              <c:f>'10 year Retention'!$C$2</c:f>
              <c:strCache>
                <c:ptCount val="1"/>
                <c:pt idx="0">
                  <c:v>50-69</c:v>
                </c:pt>
              </c:strCache>
            </c:strRef>
          </c:tx>
          <c:spPr>
            <a:pattFill prst="narVert">
              <a:fgClr>
                <a:srgbClr val="FF0000"/>
              </a:fgClr>
              <a:bgClr>
                <a:schemeClr val="bg1"/>
              </a:bgClr>
            </a:pattFill>
          </c:spPr>
          <c:invertIfNegative val="0"/>
          <c:cat>
            <c:strRef>
              <c:f>'10 year Retention'!$A$3:$A$8</c:f>
              <c:strCache>
                <c:ptCount val="6"/>
                <c:pt idx="0">
                  <c:v>1993/4 to 2004</c:v>
                </c:pt>
                <c:pt idx="1">
                  <c:v>1995/6 to 2006</c:v>
                </c:pt>
                <c:pt idx="2">
                  <c:v>1998 to 2008</c:v>
                </c:pt>
                <c:pt idx="3">
                  <c:v>2000 to 2010</c:v>
                </c:pt>
                <c:pt idx="4">
                  <c:v>2002 to 2012</c:v>
                </c:pt>
                <c:pt idx="5">
                  <c:v>2004 to 2014</c:v>
                </c:pt>
              </c:strCache>
            </c:strRef>
          </c:cat>
          <c:val>
            <c:numRef>
              <c:f>'10 year Retention'!$C$3:$C$8</c:f>
              <c:numCache>
                <c:formatCode>General</c:formatCode>
                <c:ptCount val="6"/>
                <c:pt idx="2" formatCode="0.00%">
                  <c:v>0.5586035</c:v>
                </c:pt>
                <c:pt idx="3">
                  <c:v>0.5583756</c:v>
                </c:pt>
                <c:pt idx="4">
                  <c:v>0.5555556</c:v>
                </c:pt>
                <c:pt idx="5">
                  <c:v>0.6115702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34092632"/>
        <c:axId val="-2034089656"/>
      </c:barChart>
      <c:catAx>
        <c:axId val="-2034092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34089656"/>
        <c:crosses val="autoZero"/>
        <c:auto val="1"/>
        <c:lblAlgn val="ctr"/>
        <c:lblOffset val="100"/>
        <c:noMultiLvlLbl val="0"/>
      </c:catAx>
      <c:valAx>
        <c:axId val="-20340896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-20340926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70000"/>
              </a:lnSpc>
              <a:defRPr sz="4000"/>
            </a:pPr>
            <a:r>
              <a:rPr lang="en-US" sz="4000"/>
              <a:t>10-Year Retention of Charitable Estate Component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 year Retention'!$B$2</c:f>
              <c:strCache>
                <c:ptCount val="1"/>
                <c:pt idx="0">
                  <c:v>70+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'10 year Retention'!$A$3:$A$8</c:f>
              <c:strCache>
                <c:ptCount val="6"/>
                <c:pt idx="0">
                  <c:v>1993/4 to 2004</c:v>
                </c:pt>
                <c:pt idx="1">
                  <c:v>1995/6 to 2006</c:v>
                </c:pt>
                <c:pt idx="2">
                  <c:v>1998 to 2008</c:v>
                </c:pt>
                <c:pt idx="3">
                  <c:v>2000 to 2010</c:v>
                </c:pt>
                <c:pt idx="4">
                  <c:v>2002 to 2012</c:v>
                </c:pt>
                <c:pt idx="5">
                  <c:v>2004 to 2014</c:v>
                </c:pt>
              </c:strCache>
            </c:strRef>
          </c:cat>
          <c:val>
            <c:numRef>
              <c:f>'10 year Retention'!$B$3:$B$8</c:f>
              <c:numCache>
                <c:formatCode>0.00%</c:formatCode>
                <c:ptCount val="6"/>
                <c:pt idx="0">
                  <c:v>0.5092025</c:v>
                </c:pt>
                <c:pt idx="1">
                  <c:v>0.5597015</c:v>
                </c:pt>
                <c:pt idx="2">
                  <c:v>0.6120219</c:v>
                </c:pt>
                <c:pt idx="3">
                  <c:v>0.5333333</c:v>
                </c:pt>
                <c:pt idx="4">
                  <c:v>0.5450237</c:v>
                </c:pt>
                <c:pt idx="5" formatCode="General">
                  <c:v>0.5427136</c:v>
                </c:pt>
              </c:numCache>
            </c:numRef>
          </c:val>
        </c:ser>
        <c:ser>
          <c:idx val="1"/>
          <c:order val="1"/>
          <c:tx>
            <c:strRef>
              <c:f>'10 year Retention'!$C$2</c:f>
              <c:strCache>
                <c:ptCount val="1"/>
                <c:pt idx="0">
                  <c:v>50-69</c:v>
                </c:pt>
              </c:strCache>
            </c:strRef>
          </c:tx>
          <c:spPr>
            <a:pattFill prst="narVert">
              <a:fgClr>
                <a:srgbClr val="FF0000"/>
              </a:fgClr>
              <a:bgClr>
                <a:schemeClr val="bg1"/>
              </a:bgClr>
            </a:pattFill>
          </c:spPr>
          <c:invertIfNegative val="0"/>
          <c:cat>
            <c:strRef>
              <c:f>'10 year Retention'!$A$3:$A$8</c:f>
              <c:strCache>
                <c:ptCount val="6"/>
                <c:pt idx="0">
                  <c:v>1993/4 to 2004</c:v>
                </c:pt>
                <c:pt idx="1">
                  <c:v>1995/6 to 2006</c:v>
                </c:pt>
                <c:pt idx="2">
                  <c:v>1998 to 2008</c:v>
                </c:pt>
                <c:pt idx="3">
                  <c:v>2000 to 2010</c:v>
                </c:pt>
                <c:pt idx="4">
                  <c:v>2002 to 2012</c:v>
                </c:pt>
                <c:pt idx="5">
                  <c:v>2004 to 2014</c:v>
                </c:pt>
              </c:strCache>
            </c:strRef>
          </c:cat>
          <c:val>
            <c:numRef>
              <c:f>'10 year Retention'!$C$3:$C$8</c:f>
              <c:numCache>
                <c:formatCode>General</c:formatCode>
                <c:ptCount val="6"/>
                <c:pt idx="2" formatCode="0.00%">
                  <c:v>0.5586035</c:v>
                </c:pt>
                <c:pt idx="3">
                  <c:v>0.5583756</c:v>
                </c:pt>
                <c:pt idx="4">
                  <c:v>0.5555556</c:v>
                </c:pt>
                <c:pt idx="5">
                  <c:v>0.6115702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20074808"/>
        <c:axId val="-2033394600"/>
      </c:barChart>
      <c:catAx>
        <c:axId val="-2120074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33394600"/>
        <c:crosses val="autoZero"/>
        <c:auto val="1"/>
        <c:lblAlgn val="ctr"/>
        <c:lblOffset val="100"/>
        <c:noMultiLvlLbl val="0"/>
      </c:catAx>
      <c:valAx>
        <c:axId val="-20333946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-2120074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70000"/>
              </a:lnSpc>
              <a:defRPr sz="4000"/>
            </a:pPr>
            <a:r>
              <a:rPr lang="en-US" sz="4000"/>
              <a:t>10-Year Retention of Charitable Estate Component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 year Retention'!$B$2</c:f>
              <c:strCache>
                <c:ptCount val="1"/>
                <c:pt idx="0">
                  <c:v>70+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'10 year Retention'!$A$3:$A$8</c:f>
              <c:strCache>
                <c:ptCount val="6"/>
                <c:pt idx="0">
                  <c:v>1993/4 to 2004</c:v>
                </c:pt>
                <c:pt idx="1">
                  <c:v>1995/6 to 2006</c:v>
                </c:pt>
                <c:pt idx="2">
                  <c:v>1998 to 2008</c:v>
                </c:pt>
                <c:pt idx="3">
                  <c:v>2000 to 2010</c:v>
                </c:pt>
                <c:pt idx="4">
                  <c:v>2002 to 2012</c:v>
                </c:pt>
                <c:pt idx="5">
                  <c:v>2004 to 2014</c:v>
                </c:pt>
              </c:strCache>
            </c:strRef>
          </c:cat>
          <c:val>
            <c:numRef>
              <c:f>'10 year Retention'!$B$3:$B$8</c:f>
              <c:numCache>
                <c:formatCode>0.00%</c:formatCode>
                <c:ptCount val="6"/>
                <c:pt idx="0">
                  <c:v>0.5092025</c:v>
                </c:pt>
                <c:pt idx="1">
                  <c:v>0.5597015</c:v>
                </c:pt>
                <c:pt idx="2">
                  <c:v>0.6120219</c:v>
                </c:pt>
                <c:pt idx="3">
                  <c:v>0.5333333</c:v>
                </c:pt>
                <c:pt idx="4">
                  <c:v>0.5450237</c:v>
                </c:pt>
                <c:pt idx="5" formatCode="General">
                  <c:v>0.5427136</c:v>
                </c:pt>
              </c:numCache>
            </c:numRef>
          </c:val>
        </c:ser>
        <c:ser>
          <c:idx val="1"/>
          <c:order val="1"/>
          <c:tx>
            <c:strRef>
              <c:f>'10 year Retention'!$C$2</c:f>
              <c:strCache>
                <c:ptCount val="1"/>
                <c:pt idx="0">
                  <c:v>50-69</c:v>
                </c:pt>
              </c:strCache>
            </c:strRef>
          </c:tx>
          <c:spPr>
            <a:pattFill prst="narVert">
              <a:fgClr>
                <a:srgbClr val="FF0000"/>
              </a:fgClr>
              <a:bgClr>
                <a:schemeClr val="bg1"/>
              </a:bgClr>
            </a:pattFill>
          </c:spPr>
          <c:invertIfNegative val="0"/>
          <c:cat>
            <c:strRef>
              <c:f>'10 year Retention'!$A$3:$A$8</c:f>
              <c:strCache>
                <c:ptCount val="6"/>
                <c:pt idx="0">
                  <c:v>1993/4 to 2004</c:v>
                </c:pt>
                <c:pt idx="1">
                  <c:v>1995/6 to 2006</c:v>
                </c:pt>
                <c:pt idx="2">
                  <c:v>1998 to 2008</c:v>
                </c:pt>
                <c:pt idx="3">
                  <c:v>2000 to 2010</c:v>
                </c:pt>
                <c:pt idx="4">
                  <c:v>2002 to 2012</c:v>
                </c:pt>
                <c:pt idx="5">
                  <c:v>2004 to 2014</c:v>
                </c:pt>
              </c:strCache>
            </c:strRef>
          </c:cat>
          <c:val>
            <c:numRef>
              <c:f>'10 year Retention'!$C$3:$C$8</c:f>
              <c:numCache>
                <c:formatCode>General</c:formatCode>
                <c:ptCount val="6"/>
                <c:pt idx="2" formatCode="0.00%">
                  <c:v>0.5586035</c:v>
                </c:pt>
                <c:pt idx="3">
                  <c:v>0.5583756</c:v>
                </c:pt>
                <c:pt idx="4">
                  <c:v>0.5555556</c:v>
                </c:pt>
                <c:pt idx="5">
                  <c:v>0.6115702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27291752"/>
        <c:axId val="-2023126264"/>
      </c:barChart>
      <c:catAx>
        <c:axId val="-2027291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23126264"/>
        <c:crosses val="autoZero"/>
        <c:auto val="1"/>
        <c:lblAlgn val="ctr"/>
        <c:lblOffset val="100"/>
        <c:noMultiLvlLbl val="0"/>
      </c:catAx>
      <c:valAx>
        <c:axId val="-20231262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-20272917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70000"/>
              </a:lnSpc>
              <a:defRPr sz="4000" b="1"/>
            </a:pPr>
            <a:r>
              <a:rPr lang="en-US" sz="4000" b="1" i="0" baseline="0" dirty="0">
                <a:effectLst/>
              </a:rPr>
              <a:t>U.S. 55+ population with a will or trust</a:t>
            </a:r>
            <a:endParaRPr lang="en-US" sz="4000" b="1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57150">
              <a:solidFill>
                <a:schemeClr val="tx1"/>
              </a:solidFill>
            </a:ln>
          </c:spPr>
          <c:marker>
            <c:symbol val="circle"/>
            <c:size val="13"/>
            <c:spPr>
              <a:solidFill>
                <a:schemeClr val="bg1"/>
              </a:solidFill>
              <a:ln w="41275">
                <a:solidFill>
                  <a:srgbClr val="C00000"/>
                </a:solidFill>
                <a:prstDash val="solid"/>
              </a:ln>
            </c:spPr>
          </c:marker>
          <c:dPt>
            <c:idx val="7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ln w="57150">
                <a:solidFill>
                  <a:schemeClr val="tx1"/>
                </a:solidFill>
                <a:prstDash val="sysDot"/>
              </a:ln>
            </c:spPr>
          </c:dPt>
          <c:cat>
            <c:strRef>
              <c:f>'Overall EP and Charity'!$B$3:$K$3</c:f>
              <c:strCache>
                <c:ptCount val="10"/>
                <c:pt idx="0">
                  <c:v>1998 (n=18,987)</c:v>
                </c:pt>
                <c:pt idx="1">
                  <c:v>2000 (n=18,142)</c:v>
                </c:pt>
                <c:pt idx="2">
                  <c:v>2002 (n=17,353)</c:v>
                </c:pt>
                <c:pt idx="3">
                  <c:v>2004 (n=17,464)</c:v>
                </c:pt>
                <c:pt idx="4">
                  <c:v>2006 (n=17,033)</c:v>
                </c:pt>
                <c:pt idx="5">
                  <c:v>2008 (n=16,280)</c:v>
                </c:pt>
                <c:pt idx="6">
                  <c:v>2010 (n=17,562)</c:v>
                </c:pt>
                <c:pt idx="7">
                  <c:v>2012 (n=17,798)</c:v>
                </c:pt>
                <c:pt idx="8">
                  <c:v>2014 (n=17,527)</c:v>
                </c:pt>
                <c:pt idx="9">
                  <c:v>2016 (projected)</c:v>
                </c:pt>
              </c:strCache>
            </c:strRef>
          </c:cat>
          <c:val>
            <c:numRef>
              <c:f>'Overall EP and Charity'!$B$4:$K$4</c:f>
              <c:numCache>
                <c:formatCode>General</c:formatCode>
                <c:ptCount val="10"/>
                <c:pt idx="0">
                  <c:v>0.6119111</c:v>
                </c:pt>
                <c:pt idx="1">
                  <c:v>0.61218</c:v>
                </c:pt>
                <c:pt idx="2">
                  <c:v>0.6078287</c:v>
                </c:pt>
                <c:pt idx="3">
                  <c:v>0.5805803</c:v>
                </c:pt>
                <c:pt idx="4">
                  <c:v>0.5774254</c:v>
                </c:pt>
                <c:pt idx="5">
                  <c:v>0.5600107</c:v>
                </c:pt>
                <c:pt idx="6">
                  <c:v>0.5407342</c:v>
                </c:pt>
                <c:pt idx="7">
                  <c:v>0.5306237</c:v>
                </c:pt>
                <c:pt idx="8">
                  <c:v>0.5149633</c:v>
                </c:pt>
                <c:pt idx="9">
                  <c:v>0.501775904166666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1603912"/>
        <c:axId val="-2031622104"/>
      </c:lineChart>
      <c:catAx>
        <c:axId val="-203160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31622104"/>
        <c:crosses val="autoZero"/>
        <c:auto val="1"/>
        <c:lblAlgn val="ctr"/>
        <c:lblOffset val="100"/>
        <c:noMultiLvlLbl val="0"/>
      </c:catAx>
      <c:valAx>
        <c:axId val="-2031622104"/>
        <c:scaling>
          <c:orientation val="minMax"/>
          <c:max val="0.62"/>
          <c:min val="0.49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3600" b="1"/>
            </a:pPr>
            <a:endParaRPr lang="en-US"/>
          </a:p>
        </c:txPr>
        <c:crossAx val="-2031603912"/>
        <c:crosses val="autoZero"/>
        <c:crossBetween val="between"/>
        <c:majorUnit val="0.02"/>
        <c:minorUnit val="0.004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70000"/>
              </a:lnSpc>
              <a:defRPr sz="4000"/>
            </a:pPr>
            <a:r>
              <a:rPr lang="en-US" sz="4000" baseline="0" dirty="0"/>
              <a:t>Charitable beneficiary among those a</a:t>
            </a:r>
            <a:r>
              <a:rPr lang="en-US" sz="4000" dirty="0"/>
              <a:t>ged 55+ with a will or trust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>
              <a:solidFill>
                <a:schemeClr val="tx1"/>
              </a:solidFill>
            </a:ln>
          </c:spPr>
          <c:marker>
            <c:symbol val="circle"/>
            <c:size val="13"/>
            <c:spPr>
              <a:solidFill>
                <a:schemeClr val="bg1"/>
              </a:solidFill>
              <a:ln w="38100">
                <a:solidFill>
                  <a:srgbClr val="C00000"/>
                </a:solidFill>
                <a:prstDash val="solid"/>
              </a:ln>
            </c:spPr>
          </c:marker>
          <c:dPt>
            <c:idx val="7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ln w="57150">
                <a:solidFill>
                  <a:schemeClr val="tx1"/>
                </a:solidFill>
                <a:prstDash val="sysDot"/>
              </a:ln>
            </c:spPr>
          </c:dPt>
          <c:cat>
            <c:strRef>
              <c:f>'Overall EP and Charity'!$B$9:$K$9</c:f>
              <c:strCache>
                <c:ptCount val="10"/>
                <c:pt idx="0">
                  <c:v>1998 (n=18,987)</c:v>
                </c:pt>
                <c:pt idx="1">
                  <c:v>2000 (n=18,142)</c:v>
                </c:pt>
                <c:pt idx="2">
                  <c:v>2002 (n=17,353)</c:v>
                </c:pt>
                <c:pt idx="3">
                  <c:v>2004 (n=17,464)</c:v>
                </c:pt>
                <c:pt idx="4">
                  <c:v>2006 (n=17,033)</c:v>
                </c:pt>
                <c:pt idx="5">
                  <c:v>2008 (n=16,280)</c:v>
                </c:pt>
                <c:pt idx="6">
                  <c:v>2010 (n=17,562)</c:v>
                </c:pt>
                <c:pt idx="7">
                  <c:v>2012 (n=17,798)</c:v>
                </c:pt>
                <c:pt idx="8">
                  <c:v>2014 (n=17,527)</c:v>
                </c:pt>
                <c:pt idx="9">
                  <c:v>2016 (projected)</c:v>
                </c:pt>
              </c:strCache>
            </c:strRef>
          </c:cat>
          <c:val>
            <c:numRef>
              <c:f>'Overall EP and Charity'!$B$10:$K$10</c:f>
              <c:numCache>
                <c:formatCode>0.0%</c:formatCode>
                <c:ptCount val="10"/>
                <c:pt idx="0" formatCode="0.00%">
                  <c:v>0.0828452041481189</c:v>
                </c:pt>
                <c:pt idx="1">
                  <c:v>0.0963136659152537</c:v>
                </c:pt>
                <c:pt idx="2">
                  <c:v>0.0957095313202552</c:v>
                </c:pt>
                <c:pt idx="3">
                  <c:v>0.094409162694635</c:v>
                </c:pt>
                <c:pt idx="4">
                  <c:v>0.101253425983686</c:v>
                </c:pt>
                <c:pt idx="5" formatCode="0.00%">
                  <c:v>0.101613415600809</c:v>
                </c:pt>
                <c:pt idx="6" formatCode="0.00%">
                  <c:v>0.105180142110486</c:v>
                </c:pt>
                <c:pt idx="7" formatCode="0.00%">
                  <c:v>0.103567556443483</c:v>
                </c:pt>
                <c:pt idx="8" formatCode="0.00%">
                  <c:v>0.109375755515005</c:v>
                </c:pt>
                <c:pt idx="9" formatCode="0.00%">
                  <c:v>0.111513008279031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5920632"/>
        <c:axId val="-2024417240"/>
      </c:lineChart>
      <c:catAx>
        <c:axId val="-203592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24417240"/>
        <c:crosses val="autoZero"/>
        <c:auto val="1"/>
        <c:lblAlgn val="ctr"/>
        <c:lblOffset val="100"/>
        <c:noMultiLvlLbl val="0"/>
      </c:catAx>
      <c:valAx>
        <c:axId val="-2024417240"/>
        <c:scaling>
          <c:orientation val="minMax"/>
          <c:max val="0.115"/>
          <c:min val="0.08"/>
        </c:scaling>
        <c:delete val="0"/>
        <c:axPos val="l"/>
        <c:majorGridlines/>
        <c:numFmt formatCode="0.0%" sourceLinked="0"/>
        <c:majorTickMark val="none"/>
        <c:minorTickMark val="none"/>
        <c:tickLblPos val="nextTo"/>
        <c:txPr>
          <a:bodyPr/>
          <a:lstStyle/>
          <a:p>
            <a:pPr>
              <a:defRPr sz="3600" b="1"/>
            </a:pPr>
            <a:endParaRPr lang="en-US"/>
          </a:p>
        </c:txPr>
        <c:crossAx val="-203592063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70000"/>
              </a:lnSpc>
              <a:defRPr sz="4000"/>
            </a:pPr>
            <a:r>
              <a:rPr lang="en-US" sz="4000" baseline="0" dirty="0"/>
              <a:t>Charitable beneficiary among those a</a:t>
            </a:r>
            <a:r>
              <a:rPr lang="en-US" sz="4000" dirty="0"/>
              <a:t>ged 55+ with a will or trust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>
              <a:solidFill>
                <a:schemeClr val="tx1"/>
              </a:solidFill>
            </a:ln>
          </c:spPr>
          <c:marker>
            <c:symbol val="circle"/>
            <c:size val="13"/>
            <c:spPr>
              <a:solidFill>
                <a:schemeClr val="bg1"/>
              </a:solidFill>
              <a:ln w="38100">
                <a:solidFill>
                  <a:srgbClr val="C00000"/>
                </a:solidFill>
                <a:prstDash val="solid"/>
              </a:ln>
            </c:spPr>
          </c:marker>
          <c:dPt>
            <c:idx val="7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ln w="57150">
                <a:solidFill>
                  <a:schemeClr val="tx1"/>
                </a:solidFill>
                <a:prstDash val="sysDot"/>
              </a:ln>
            </c:spPr>
          </c:dPt>
          <c:cat>
            <c:strRef>
              <c:f>'Overall EP and Charity'!$B$9:$K$9</c:f>
              <c:strCache>
                <c:ptCount val="10"/>
                <c:pt idx="0">
                  <c:v>1998 (n=18,987)</c:v>
                </c:pt>
                <c:pt idx="1">
                  <c:v>2000 (n=18,142)</c:v>
                </c:pt>
                <c:pt idx="2">
                  <c:v>2002 (n=17,353)</c:v>
                </c:pt>
                <c:pt idx="3">
                  <c:v>2004 (n=17,464)</c:v>
                </c:pt>
                <c:pt idx="4">
                  <c:v>2006 (n=17,033)</c:v>
                </c:pt>
                <c:pt idx="5">
                  <c:v>2008 (n=16,280)</c:v>
                </c:pt>
                <c:pt idx="6">
                  <c:v>2010 (n=17,562)</c:v>
                </c:pt>
                <c:pt idx="7">
                  <c:v>2012 (n=17,798)</c:v>
                </c:pt>
                <c:pt idx="8">
                  <c:v>2014 (n=17,527)</c:v>
                </c:pt>
                <c:pt idx="9">
                  <c:v>2016 (projected)</c:v>
                </c:pt>
              </c:strCache>
            </c:strRef>
          </c:cat>
          <c:val>
            <c:numRef>
              <c:f>'Overall EP and Charity'!$B$10:$K$10</c:f>
              <c:numCache>
                <c:formatCode>0.0%</c:formatCode>
                <c:ptCount val="10"/>
                <c:pt idx="0" formatCode="0.00%">
                  <c:v>0.0828452041481189</c:v>
                </c:pt>
                <c:pt idx="1">
                  <c:v>0.0963136659152537</c:v>
                </c:pt>
                <c:pt idx="2">
                  <c:v>0.0957095313202552</c:v>
                </c:pt>
                <c:pt idx="3">
                  <c:v>0.094409162694635</c:v>
                </c:pt>
                <c:pt idx="4">
                  <c:v>0.101253425983686</c:v>
                </c:pt>
                <c:pt idx="5" formatCode="0.00%">
                  <c:v>0.101613415600809</c:v>
                </c:pt>
                <c:pt idx="6" formatCode="0.00%">
                  <c:v>0.105180142110486</c:v>
                </c:pt>
                <c:pt idx="7" formatCode="0.00%">
                  <c:v>0.103567556443483</c:v>
                </c:pt>
                <c:pt idx="8" formatCode="0.00%">
                  <c:v>0.109375755515005</c:v>
                </c:pt>
                <c:pt idx="9" formatCode="0.00%">
                  <c:v>0.111513008279031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6045352"/>
        <c:axId val="-2029065144"/>
      </c:lineChart>
      <c:catAx>
        <c:axId val="-203604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29065144"/>
        <c:crosses val="autoZero"/>
        <c:auto val="1"/>
        <c:lblAlgn val="ctr"/>
        <c:lblOffset val="100"/>
        <c:noMultiLvlLbl val="0"/>
      </c:catAx>
      <c:valAx>
        <c:axId val="-2029065144"/>
        <c:scaling>
          <c:orientation val="minMax"/>
          <c:max val="0.115"/>
          <c:min val="0.08"/>
        </c:scaling>
        <c:delete val="0"/>
        <c:axPos val="l"/>
        <c:majorGridlines/>
        <c:numFmt formatCode="0.0%" sourceLinked="0"/>
        <c:majorTickMark val="none"/>
        <c:minorTickMark val="none"/>
        <c:tickLblPos val="nextTo"/>
        <c:txPr>
          <a:bodyPr/>
          <a:lstStyle/>
          <a:p>
            <a:pPr>
              <a:defRPr sz="3600" b="1"/>
            </a:pPr>
            <a:endParaRPr lang="en-US"/>
          </a:p>
        </c:txPr>
        <c:crossAx val="-203604535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70000"/>
              </a:lnSpc>
              <a:defRPr sz="4000" b="1"/>
            </a:pPr>
            <a:r>
              <a:rPr lang="en-US" sz="4000" b="1" i="0" baseline="0">
                <a:effectLst/>
              </a:rPr>
              <a:t>U.S. 55+ with a charitable beneficiary</a:t>
            </a:r>
            <a:endParaRPr lang="en-US" sz="4000" b="1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57150">
              <a:solidFill>
                <a:schemeClr val="tx1"/>
              </a:solidFill>
            </a:ln>
          </c:spPr>
          <c:marker>
            <c:symbol val="circle"/>
            <c:size val="13"/>
            <c:spPr>
              <a:solidFill>
                <a:schemeClr val="bg1"/>
              </a:solidFill>
              <a:ln w="41275">
                <a:solidFill>
                  <a:srgbClr val="C00000"/>
                </a:solidFill>
                <a:prstDash val="solid"/>
              </a:ln>
            </c:spPr>
          </c:marker>
          <c:dPt>
            <c:idx val="7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ln w="57150">
                <a:solidFill>
                  <a:schemeClr val="tx1"/>
                </a:solidFill>
                <a:prstDash val="sysDot"/>
              </a:ln>
            </c:spPr>
          </c:dPt>
          <c:cat>
            <c:strRef>
              <c:f>'Overall EP and Charity'!$B$6:$K$6</c:f>
              <c:strCache>
                <c:ptCount val="10"/>
                <c:pt idx="0">
                  <c:v>1998 (n=18,987)</c:v>
                </c:pt>
                <c:pt idx="1">
                  <c:v>2000 (n=18,142)</c:v>
                </c:pt>
                <c:pt idx="2">
                  <c:v>2002 (n=17,353)</c:v>
                </c:pt>
                <c:pt idx="3">
                  <c:v>2004 (n=17,464)</c:v>
                </c:pt>
                <c:pt idx="4">
                  <c:v>2006 (n=17,033)</c:v>
                </c:pt>
                <c:pt idx="5">
                  <c:v>2008 (n=16,280)</c:v>
                </c:pt>
                <c:pt idx="6">
                  <c:v>2010 (n=17,562)</c:v>
                </c:pt>
                <c:pt idx="7">
                  <c:v>2012 (n=17,798)</c:v>
                </c:pt>
                <c:pt idx="8">
                  <c:v>2014 (n=17,527)</c:v>
                </c:pt>
                <c:pt idx="9">
                  <c:v>2016 (projected)</c:v>
                </c:pt>
              </c:strCache>
            </c:strRef>
          </c:cat>
          <c:val>
            <c:numRef>
              <c:f>'Overall EP and Charity'!$B$7:$K$7</c:f>
              <c:numCache>
                <c:formatCode>General</c:formatCode>
                <c:ptCount val="10"/>
                <c:pt idx="0">
                  <c:v>0.0506939</c:v>
                </c:pt>
                <c:pt idx="1">
                  <c:v>0.0589613</c:v>
                </c:pt>
                <c:pt idx="2">
                  <c:v>0.058175</c:v>
                </c:pt>
                <c:pt idx="3">
                  <c:v>0.0548121</c:v>
                </c:pt>
                <c:pt idx="4">
                  <c:v>0.0584663</c:v>
                </c:pt>
                <c:pt idx="5">
                  <c:v>0.0569046</c:v>
                </c:pt>
                <c:pt idx="6">
                  <c:v>0.0568745</c:v>
                </c:pt>
                <c:pt idx="7">
                  <c:v>0.0549554</c:v>
                </c:pt>
                <c:pt idx="8">
                  <c:v>0.0563245</c:v>
                </c:pt>
                <c:pt idx="9">
                  <c:v>0.0559545405555555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0025464"/>
        <c:axId val="-2038364504"/>
      </c:lineChart>
      <c:catAx>
        <c:axId val="-203002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38364504"/>
        <c:crosses val="autoZero"/>
        <c:auto val="1"/>
        <c:lblAlgn val="ctr"/>
        <c:lblOffset val="100"/>
        <c:noMultiLvlLbl val="0"/>
      </c:catAx>
      <c:valAx>
        <c:axId val="-2038364504"/>
        <c:scaling>
          <c:orientation val="minMax"/>
          <c:max val="0.1"/>
          <c:min val="0.0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3600" b="1"/>
            </a:pPr>
            <a:endParaRPr lang="en-US"/>
          </a:p>
        </c:txPr>
        <c:crossAx val="-2030025464"/>
        <c:crosses val="autoZero"/>
        <c:crossBetween val="between"/>
        <c:majorUnit val="0.02"/>
        <c:minorUnit val="0.004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70000"/>
              </a:lnSpc>
              <a:defRPr sz="4000" b="1"/>
            </a:pPr>
            <a:r>
              <a:rPr lang="en-US" sz="4000" b="1" i="0" baseline="0">
                <a:effectLst/>
              </a:rPr>
              <a:t>U.S. 55+ with a charitable beneficiary</a:t>
            </a:r>
            <a:endParaRPr lang="en-US" sz="4000" b="1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57150">
              <a:solidFill>
                <a:schemeClr val="tx1"/>
              </a:solidFill>
            </a:ln>
          </c:spPr>
          <c:marker>
            <c:symbol val="circle"/>
            <c:size val="13"/>
            <c:spPr>
              <a:solidFill>
                <a:schemeClr val="bg1"/>
              </a:solidFill>
              <a:ln w="41275">
                <a:solidFill>
                  <a:srgbClr val="C00000"/>
                </a:solidFill>
                <a:prstDash val="solid"/>
              </a:ln>
            </c:spPr>
          </c:marker>
          <c:dPt>
            <c:idx val="7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ln w="57150">
                <a:solidFill>
                  <a:schemeClr val="tx1"/>
                </a:solidFill>
                <a:prstDash val="sysDot"/>
              </a:ln>
            </c:spPr>
          </c:dPt>
          <c:cat>
            <c:strRef>
              <c:f>'Overall EP and Charity'!$B$6:$K$6</c:f>
              <c:strCache>
                <c:ptCount val="10"/>
                <c:pt idx="0">
                  <c:v>1998 (n=18,987)</c:v>
                </c:pt>
                <c:pt idx="1">
                  <c:v>2000 (n=18,142)</c:v>
                </c:pt>
                <c:pt idx="2">
                  <c:v>2002 (n=17,353)</c:v>
                </c:pt>
                <c:pt idx="3">
                  <c:v>2004 (n=17,464)</c:v>
                </c:pt>
                <c:pt idx="4">
                  <c:v>2006 (n=17,033)</c:v>
                </c:pt>
                <c:pt idx="5">
                  <c:v>2008 (n=16,280)</c:v>
                </c:pt>
                <c:pt idx="6">
                  <c:v>2010 (n=17,562)</c:v>
                </c:pt>
                <c:pt idx="7">
                  <c:v>2012 (n=17,798)</c:v>
                </c:pt>
                <c:pt idx="8">
                  <c:v>2014 (n=17,527)</c:v>
                </c:pt>
                <c:pt idx="9">
                  <c:v>2016 (projected)</c:v>
                </c:pt>
              </c:strCache>
            </c:strRef>
          </c:cat>
          <c:val>
            <c:numRef>
              <c:f>'Overall EP and Charity'!$B$7:$K$7</c:f>
              <c:numCache>
                <c:formatCode>General</c:formatCode>
                <c:ptCount val="10"/>
                <c:pt idx="0">
                  <c:v>0.0506939</c:v>
                </c:pt>
                <c:pt idx="1">
                  <c:v>0.0589613</c:v>
                </c:pt>
                <c:pt idx="2">
                  <c:v>0.058175</c:v>
                </c:pt>
                <c:pt idx="3">
                  <c:v>0.0548121</c:v>
                </c:pt>
                <c:pt idx="4">
                  <c:v>0.0584663</c:v>
                </c:pt>
                <c:pt idx="5">
                  <c:v>0.0569046</c:v>
                </c:pt>
                <c:pt idx="6">
                  <c:v>0.0568745</c:v>
                </c:pt>
                <c:pt idx="7">
                  <c:v>0.0549554</c:v>
                </c:pt>
                <c:pt idx="8">
                  <c:v>0.0563245</c:v>
                </c:pt>
                <c:pt idx="9">
                  <c:v>0.0559545405555555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1243848"/>
        <c:axId val="-2134547480"/>
      </c:lineChart>
      <c:catAx>
        <c:axId val="-203124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34547480"/>
        <c:crosses val="autoZero"/>
        <c:auto val="1"/>
        <c:lblAlgn val="ctr"/>
        <c:lblOffset val="100"/>
        <c:noMultiLvlLbl val="0"/>
      </c:catAx>
      <c:valAx>
        <c:axId val="-2134547480"/>
        <c:scaling>
          <c:orientation val="minMax"/>
          <c:max val="0.1"/>
          <c:min val="0.0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3600" b="1"/>
            </a:pPr>
            <a:endParaRPr lang="en-US"/>
          </a:p>
        </c:txPr>
        <c:crossAx val="-2031243848"/>
        <c:crosses val="autoZero"/>
        <c:crossBetween val="between"/>
        <c:majorUnit val="0.02"/>
        <c:minorUnit val="0.004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 baseline="0"/>
              <a:t>A</a:t>
            </a:r>
            <a:r>
              <a:rPr lang="en-US" sz="4000"/>
              <a:t>ge</a:t>
            </a:r>
            <a:r>
              <a:rPr lang="en-US" sz="4000" baseline="0"/>
              <a:t> </a:t>
            </a:r>
            <a:r>
              <a:rPr lang="en-US" sz="4000"/>
              <a:t>55+ use of will alone by age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'Will-Trust Trends'!$C$14</c:f>
              <c:strCache>
                <c:ptCount val="1"/>
                <c:pt idx="0">
                  <c:v>55-64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x"/>
            <c:size val="13"/>
            <c:spPr>
              <a:noFill/>
              <a:ln w="25400">
                <a:solidFill>
                  <a:schemeClr val="tx1"/>
                </a:solidFill>
              </a:ln>
            </c:spPr>
          </c:marker>
          <c:dPt>
            <c:idx val="8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ln w="57150">
                <a:solidFill>
                  <a:schemeClr val="tx1"/>
                </a:solidFill>
                <a:prstDash val="sysDot"/>
              </a:ln>
            </c:spPr>
          </c:dPt>
          <c:cat>
            <c:strRef>
              <c:f>'Will-Trust Trends'!$D$13:$N$13</c:f>
              <c:strCache>
                <c:ptCount val="11"/>
                <c:pt idx="0">
                  <c:v>1995/6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2016(p)</c:v>
                </c:pt>
              </c:strCache>
            </c:strRef>
          </c:cat>
          <c:val>
            <c:numRef>
              <c:f>'Will-Trust Trends'!$D$14:$N$14</c:f>
              <c:numCache>
                <c:formatCode>General</c:formatCode>
                <c:ptCount val="11"/>
                <c:pt idx="0">
                  <c:v>0.4664899</c:v>
                </c:pt>
                <c:pt idx="1">
                  <c:v>0.449229</c:v>
                </c:pt>
                <c:pt idx="2">
                  <c:v>0.4480626</c:v>
                </c:pt>
                <c:pt idx="3">
                  <c:v>0.4460625</c:v>
                </c:pt>
                <c:pt idx="4">
                  <c:v>0.4154482</c:v>
                </c:pt>
                <c:pt idx="5">
                  <c:v>0.407805</c:v>
                </c:pt>
                <c:pt idx="6">
                  <c:v>0.3824411</c:v>
                </c:pt>
                <c:pt idx="7">
                  <c:v>0.3582084</c:v>
                </c:pt>
                <c:pt idx="8">
                  <c:v>0.3276185</c:v>
                </c:pt>
                <c:pt idx="9">
                  <c:v>0.3154851</c:v>
                </c:pt>
                <c:pt idx="10">
                  <c:v>0.296444046666664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'Will-Trust Trends'!$C$15</c:f>
              <c:strCache>
                <c:ptCount val="1"/>
                <c:pt idx="0">
                  <c:v>65-74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square"/>
            <c:size val="13"/>
            <c:spPr>
              <a:solidFill>
                <a:srgbClr val="C00000"/>
              </a:solidFill>
              <a:ln w="25400">
                <a:solidFill>
                  <a:schemeClr val="tx1"/>
                </a:solidFill>
              </a:ln>
            </c:spPr>
          </c:marker>
          <c:dPt>
            <c:idx val="8"/>
            <c:bubble3D val="0"/>
            <c:spPr>
              <a:ln w="63500">
                <a:solidFill>
                  <a:srgbClr val="C00000"/>
                </a:solidFill>
                <a:prstDash val="solid"/>
              </a:ln>
            </c:spPr>
          </c:dPt>
          <c:dPt>
            <c:idx val="9"/>
            <c:bubble3D val="0"/>
            <c:spPr>
              <a:ln w="63500">
                <a:solidFill>
                  <a:srgbClr val="C00000"/>
                </a:solidFill>
                <a:prstDash val="solid"/>
              </a:ln>
            </c:spPr>
          </c:dPt>
          <c:dPt>
            <c:idx val="10"/>
            <c:bubble3D val="0"/>
            <c:spPr>
              <a:ln w="63500">
                <a:solidFill>
                  <a:srgbClr val="C00000"/>
                </a:solidFill>
                <a:prstDash val="sysDot"/>
              </a:ln>
            </c:spPr>
          </c:dPt>
          <c:cat>
            <c:strRef>
              <c:f>'Will-Trust Trends'!$D$13:$N$13</c:f>
              <c:strCache>
                <c:ptCount val="11"/>
                <c:pt idx="0">
                  <c:v>1995/6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2016(p)</c:v>
                </c:pt>
              </c:strCache>
            </c:strRef>
          </c:cat>
          <c:val>
            <c:numRef>
              <c:f>'Will-Trust Trends'!$D$15:$N$15</c:f>
              <c:numCache>
                <c:formatCode>General</c:formatCode>
                <c:ptCount val="11"/>
                <c:pt idx="1">
                  <c:v>0.5656654</c:v>
                </c:pt>
                <c:pt idx="2">
                  <c:v>0.544462</c:v>
                </c:pt>
                <c:pt idx="3">
                  <c:v>0.5308838</c:v>
                </c:pt>
                <c:pt idx="4">
                  <c:v>0.5112166</c:v>
                </c:pt>
                <c:pt idx="5">
                  <c:v>0.4994603</c:v>
                </c:pt>
                <c:pt idx="6">
                  <c:v>0.473854</c:v>
                </c:pt>
                <c:pt idx="7">
                  <c:v>0.4686583</c:v>
                </c:pt>
                <c:pt idx="8">
                  <c:v>0.4607558</c:v>
                </c:pt>
                <c:pt idx="9">
                  <c:v>0.4503049</c:v>
                </c:pt>
                <c:pt idx="10">
                  <c:v>0.432452005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'Will-Trust Trends'!$C$16</c:f>
              <c:strCache>
                <c:ptCount val="1"/>
                <c:pt idx="0">
                  <c:v>75+</c:v>
                </c:pt>
              </c:strCache>
            </c:strRef>
          </c:tx>
          <c:spPr>
            <a:ln w="63500">
              <a:solidFill>
                <a:schemeClr val="bg1"/>
              </a:solidFill>
            </a:ln>
          </c:spPr>
          <c:marker>
            <c:symbol val="triangle"/>
            <c:size val="13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dPt>
            <c:idx val="8"/>
            <c:bubble3D val="0"/>
            <c:spPr>
              <a:ln w="63500">
                <a:solidFill>
                  <a:schemeClr val="bg1"/>
                </a:solidFill>
                <a:prstDash val="solid"/>
              </a:ln>
            </c:spPr>
          </c:dPt>
          <c:dPt>
            <c:idx val="9"/>
            <c:bubble3D val="0"/>
            <c:spPr>
              <a:ln w="63500">
                <a:solidFill>
                  <a:schemeClr val="bg1"/>
                </a:solidFill>
                <a:prstDash val="solid"/>
              </a:ln>
            </c:spPr>
          </c:dPt>
          <c:dPt>
            <c:idx val="10"/>
            <c:bubble3D val="0"/>
            <c:spPr>
              <a:ln w="63500">
                <a:solidFill>
                  <a:schemeClr val="bg1"/>
                </a:solidFill>
                <a:prstDash val="sysDot"/>
              </a:ln>
            </c:spPr>
          </c:dPt>
          <c:cat>
            <c:strRef>
              <c:f>'Will-Trust Trends'!$D$13:$N$13</c:f>
              <c:strCache>
                <c:ptCount val="11"/>
                <c:pt idx="0">
                  <c:v>1995/6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2016(p)</c:v>
                </c:pt>
              </c:strCache>
            </c:strRef>
          </c:cat>
          <c:val>
            <c:numRef>
              <c:f>'Will-Trust Trends'!$D$16:$N$16</c:f>
              <c:numCache>
                <c:formatCode>General</c:formatCode>
                <c:ptCount val="11"/>
                <c:pt idx="0">
                  <c:v>0.6455585</c:v>
                </c:pt>
                <c:pt idx="1">
                  <c:v>0.641582</c:v>
                </c:pt>
                <c:pt idx="2">
                  <c:v>0.6168567</c:v>
                </c:pt>
                <c:pt idx="3">
                  <c:v>0.6201075</c:v>
                </c:pt>
                <c:pt idx="4">
                  <c:v>0.5805096</c:v>
                </c:pt>
                <c:pt idx="5">
                  <c:v>0.5913475</c:v>
                </c:pt>
                <c:pt idx="6">
                  <c:v>0.5820381</c:v>
                </c:pt>
                <c:pt idx="7">
                  <c:v>0.565911</c:v>
                </c:pt>
                <c:pt idx="8">
                  <c:v>0.5583444</c:v>
                </c:pt>
                <c:pt idx="9">
                  <c:v>0.5386987</c:v>
                </c:pt>
                <c:pt idx="10">
                  <c:v>0.530251013650044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4255976"/>
        <c:axId val="-2027897528"/>
      </c:lineChart>
      <c:catAx>
        <c:axId val="-202425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27897528"/>
        <c:crosses val="autoZero"/>
        <c:auto val="1"/>
        <c:lblAlgn val="ctr"/>
        <c:lblOffset val="100"/>
        <c:noMultiLvlLbl val="0"/>
      </c:catAx>
      <c:valAx>
        <c:axId val="-2027897528"/>
        <c:scaling>
          <c:orientation val="minMax"/>
          <c:max val="0.65"/>
          <c:min val="0.25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3200" b="1"/>
            </a:pPr>
            <a:endParaRPr lang="en-US"/>
          </a:p>
        </c:txPr>
        <c:crossAx val="-2024255976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/>
      <c:overlay val="0"/>
      <c:txPr>
        <a:bodyPr/>
        <a:lstStyle/>
        <a:p>
          <a:pPr>
            <a:defRPr sz="3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 baseline="0"/>
              <a:t>A</a:t>
            </a:r>
            <a:r>
              <a:rPr lang="en-US" sz="4000"/>
              <a:t>ge</a:t>
            </a:r>
            <a:r>
              <a:rPr lang="en-US" sz="4000" baseline="0"/>
              <a:t> </a:t>
            </a:r>
            <a:r>
              <a:rPr lang="en-US" sz="4000"/>
              <a:t>55+ use of will alone by age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'Will-Trust Trends'!$C$14</c:f>
              <c:strCache>
                <c:ptCount val="1"/>
                <c:pt idx="0">
                  <c:v>55-64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x"/>
            <c:size val="13"/>
            <c:spPr>
              <a:noFill/>
              <a:ln w="25400">
                <a:solidFill>
                  <a:schemeClr val="tx1"/>
                </a:solidFill>
              </a:ln>
            </c:spPr>
          </c:marker>
          <c:dPt>
            <c:idx val="8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ln w="57150">
                <a:solidFill>
                  <a:schemeClr val="tx1"/>
                </a:solidFill>
                <a:prstDash val="sysDot"/>
              </a:ln>
            </c:spPr>
          </c:dPt>
          <c:cat>
            <c:strRef>
              <c:f>'Will-Trust Trends'!$D$13:$N$13</c:f>
              <c:strCache>
                <c:ptCount val="11"/>
                <c:pt idx="0">
                  <c:v>1995/6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2016(p)</c:v>
                </c:pt>
              </c:strCache>
            </c:strRef>
          </c:cat>
          <c:val>
            <c:numRef>
              <c:f>'Will-Trust Trends'!$D$14:$N$14</c:f>
              <c:numCache>
                <c:formatCode>General</c:formatCode>
                <c:ptCount val="11"/>
                <c:pt idx="0">
                  <c:v>0.4664899</c:v>
                </c:pt>
                <c:pt idx="1">
                  <c:v>0.449229</c:v>
                </c:pt>
                <c:pt idx="2">
                  <c:v>0.4480626</c:v>
                </c:pt>
                <c:pt idx="3">
                  <c:v>0.4460625</c:v>
                </c:pt>
                <c:pt idx="4">
                  <c:v>0.4154482</c:v>
                </c:pt>
                <c:pt idx="5">
                  <c:v>0.407805</c:v>
                </c:pt>
                <c:pt idx="6">
                  <c:v>0.3824411</c:v>
                </c:pt>
                <c:pt idx="7">
                  <c:v>0.3582084</c:v>
                </c:pt>
                <c:pt idx="8">
                  <c:v>0.3276185</c:v>
                </c:pt>
                <c:pt idx="9">
                  <c:v>0.3154851</c:v>
                </c:pt>
                <c:pt idx="10">
                  <c:v>0.296444046666664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'Will-Trust Trends'!$C$15</c:f>
              <c:strCache>
                <c:ptCount val="1"/>
                <c:pt idx="0">
                  <c:v>65-74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square"/>
            <c:size val="13"/>
            <c:spPr>
              <a:solidFill>
                <a:srgbClr val="C00000"/>
              </a:solidFill>
              <a:ln w="25400">
                <a:solidFill>
                  <a:schemeClr val="tx1"/>
                </a:solidFill>
              </a:ln>
            </c:spPr>
          </c:marker>
          <c:dPt>
            <c:idx val="8"/>
            <c:bubble3D val="0"/>
            <c:spPr>
              <a:ln w="63500">
                <a:solidFill>
                  <a:srgbClr val="C00000"/>
                </a:solidFill>
                <a:prstDash val="solid"/>
              </a:ln>
            </c:spPr>
          </c:dPt>
          <c:dPt>
            <c:idx val="9"/>
            <c:bubble3D val="0"/>
            <c:spPr>
              <a:ln w="63500">
                <a:solidFill>
                  <a:srgbClr val="C00000"/>
                </a:solidFill>
                <a:prstDash val="solid"/>
              </a:ln>
            </c:spPr>
          </c:dPt>
          <c:dPt>
            <c:idx val="10"/>
            <c:bubble3D val="0"/>
            <c:spPr>
              <a:ln w="63500">
                <a:solidFill>
                  <a:srgbClr val="C00000"/>
                </a:solidFill>
                <a:prstDash val="sysDot"/>
              </a:ln>
            </c:spPr>
          </c:dPt>
          <c:cat>
            <c:strRef>
              <c:f>'Will-Trust Trends'!$D$13:$N$13</c:f>
              <c:strCache>
                <c:ptCount val="11"/>
                <c:pt idx="0">
                  <c:v>1995/6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2016(p)</c:v>
                </c:pt>
              </c:strCache>
            </c:strRef>
          </c:cat>
          <c:val>
            <c:numRef>
              <c:f>'Will-Trust Trends'!$D$15:$N$15</c:f>
              <c:numCache>
                <c:formatCode>General</c:formatCode>
                <c:ptCount val="11"/>
                <c:pt idx="1">
                  <c:v>0.5656654</c:v>
                </c:pt>
                <c:pt idx="2">
                  <c:v>0.544462</c:v>
                </c:pt>
                <c:pt idx="3">
                  <c:v>0.5308838</c:v>
                </c:pt>
                <c:pt idx="4">
                  <c:v>0.5112166</c:v>
                </c:pt>
                <c:pt idx="5">
                  <c:v>0.4994603</c:v>
                </c:pt>
                <c:pt idx="6">
                  <c:v>0.473854</c:v>
                </c:pt>
                <c:pt idx="7">
                  <c:v>0.4686583</c:v>
                </c:pt>
                <c:pt idx="8">
                  <c:v>0.4607558</c:v>
                </c:pt>
                <c:pt idx="9">
                  <c:v>0.4503049</c:v>
                </c:pt>
                <c:pt idx="10">
                  <c:v>0.432452005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'Will-Trust Trends'!$C$16</c:f>
              <c:strCache>
                <c:ptCount val="1"/>
                <c:pt idx="0">
                  <c:v>75+</c:v>
                </c:pt>
              </c:strCache>
            </c:strRef>
          </c:tx>
          <c:spPr>
            <a:ln w="63500">
              <a:solidFill>
                <a:schemeClr val="bg1"/>
              </a:solidFill>
            </a:ln>
          </c:spPr>
          <c:marker>
            <c:symbol val="triangle"/>
            <c:size val="13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dPt>
            <c:idx val="8"/>
            <c:bubble3D val="0"/>
            <c:spPr>
              <a:ln w="63500">
                <a:solidFill>
                  <a:schemeClr val="bg1"/>
                </a:solidFill>
                <a:prstDash val="solid"/>
              </a:ln>
            </c:spPr>
          </c:dPt>
          <c:dPt>
            <c:idx val="9"/>
            <c:bubble3D val="0"/>
            <c:spPr>
              <a:ln w="63500">
                <a:solidFill>
                  <a:schemeClr val="bg1"/>
                </a:solidFill>
                <a:prstDash val="solid"/>
              </a:ln>
            </c:spPr>
          </c:dPt>
          <c:dPt>
            <c:idx val="10"/>
            <c:bubble3D val="0"/>
            <c:spPr>
              <a:ln w="63500">
                <a:solidFill>
                  <a:schemeClr val="bg1"/>
                </a:solidFill>
                <a:prstDash val="sysDot"/>
              </a:ln>
            </c:spPr>
          </c:dPt>
          <c:cat>
            <c:strRef>
              <c:f>'Will-Trust Trends'!$D$13:$N$13</c:f>
              <c:strCache>
                <c:ptCount val="11"/>
                <c:pt idx="0">
                  <c:v>1995/6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2016(p)</c:v>
                </c:pt>
              </c:strCache>
            </c:strRef>
          </c:cat>
          <c:val>
            <c:numRef>
              <c:f>'Will-Trust Trends'!$D$16:$N$16</c:f>
              <c:numCache>
                <c:formatCode>General</c:formatCode>
                <c:ptCount val="11"/>
                <c:pt idx="0">
                  <c:v>0.6455585</c:v>
                </c:pt>
                <c:pt idx="1">
                  <c:v>0.641582</c:v>
                </c:pt>
                <c:pt idx="2">
                  <c:v>0.6168567</c:v>
                </c:pt>
                <c:pt idx="3">
                  <c:v>0.6201075</c:v>
                </c:pt>
                <c:pt idx="4">
                  <c:v>0.5805096</c:v>
                </c:pt>
                <c:pt idx="5">
                  <c:v>0.5913475</c:v>
                </c:pt>
                <c:pt idx="6">
                  <c:v>0.5820381</c:v>
                </c:pt>
                <c:pt idx="7">
                  <c:v>0.565911</c:v>
                </c:pt>
                <c:pt idx="8">
                  <c:v>0.5583444</c:v>
                </c:pt>
                <c:pt idx="9">
                  <c:v>0.5386987</c:v>
                </c:pt>
                <c:pt idx="10">
                  <c:v>0.530251013650044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1832456"/>
        <c:axId val="-2026482472"/>
      </c:lineChart>
      <c:catAx>
        <c:axId val="-203183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26482472"/>
        <c:crosses val="autoZero"/>
        <c:auto val="1"/>
        <c:lblAlgn val="ctr"/>
        <c:lblOffset val="100"/>
        <c:noMultiLvlLbl val="0"/>
      </c:catAx>
      <c:valAx>
        <c:axId val="-2026482472"/>
        <c:scaling>
          <c:orientation val="minMax"/>
          <c:max val="0.65"/>
          <c:min val="0.25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3200" b="1"/>
            </a:pPr>
            <a:endParaRPr lang="en-US"/>
          </a:p>
        </c:txPr>
        <c:crossAx val="-2031832456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/>
      <c:overlay val="0"/>
      <c:txPr>
        <a:bodyPr/>
        <a:lstStyle/>
        <a:p>
          <a:pPr>
            <a:defRPr sz="3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n-US" sz="3600" baseline="0"/>
              <a:t>A</a:t>
            </a:r>
            <a:r>
              <a:rPr lang="en-US" sz="3600"/>
              <a:t>ge 55+ use of funded trust by age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'Will-Trust Trends'!$B$8</c:f>
              <c:strCache>
                <c:ptCount val="1"/>
                <c:pt idx="0">
                  <c:v>55-64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x"/>
            <c:size val="13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</a:ln>
            </c:spPr>
          </c:marker>
          <c:dPt>
            <c:idx val="10"/>
            <c:marker>
              <c:spPr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prstDash val="solid"/>
                </a:ln>
              </c:spPr>
            </c:marker>
            <c:bubble3D val="0"/>
            <c:spPr>
              <a:ln w="63500">
                <a:solidFill>
                  <a:schemeClr val="tx1"/>
                </a:solidFill>
                <a:prstDash val="solid"/>
              </a:ln>
            </c:spPr>
          </c:dPt>
          <c:dPt>
            <c:idx val="11"/>
            <c:bubble3D val="0"/>
            <c:spPr>
              <a:ln w="63500">
                <a:solidFill>
                  <a:schemeClr val="tx1"/>
                </a:solidFill>
                <a:prstDash val="sysDot"/>
              </a:ln>
            </c:spPr>
          </c:dPt>
          <c:cat>
            <c:strRef>
              <c:f>'Will-Trust Trends'!$C$7:$N$7</c:f>
              <c:strCache>
                <c:ptCount val="12"/>
                <c:pt idx="0">
                  <c:v>1993</c:v>
                </c:pt>
                <c:pt idx="1">
                  <c:v>1995/6</c:v>
                </c:pt>
                <c:pt idx="2">
                  <c:v>1998</c:v>
                </c:pt>
                <c:pt idx="3">
                  <c:v>2000</c:v>
                </c:pt>
                <c:pt idx="4">
                  <c:v>2002</c:v>
                </c:pt>
                <c:pt idx="5">
                  <c:v>2004</c:v>
                </c:pt>
                <c:pt idx="6">
                  <c:v>2006</c:v>
                </c:pt>
                <c:pt idx="7">
                  <c:v>2008</c:v>
                </c:pt>
                <c:pt idx="8">
                  <c:v>2010</c:v>
                </c:pt>
                <c:pt idx="9">
                  <c:v>2012</c:v>
                </c:pt>
                <c:pt idx="10">
                  <c:v>2014</c:v>
                </c:pt>
                <c:pt idx="11">
                  <c:v>2016(p)</c:v>
                </c:pt>
              </c:strCache>
            </c:strRef>
          </c:cat>
          <c:val>
            <c:numRef>
              <c:f>'Will-Trust Trends'!$C$8:$N$8</c:f>
              <c:numCache>
                <c:formatCode>General</c:formatCode>
                <c:ptCount val="12"/>
                <c:pt idx="1">
                  <c:v>0.0444731</c:v>
                </c:pt>
                <c:pt idx="2">
                  <c:v>0.0473441</c:v>
                </c:pt>
                <c:pt idx="3">
                  <c:v>0.0567881</c:v>
                </c:pt>
                <c:pt idx="4">
                  <c:v>0.0548025</c:v>
                </c:pt>
                <c:pt idx="5">
                  <c:v>0.0556023</c:v>
                </c:pt>
                <c:pt idx="6">
                  <c:v>0.0634625</c:v>
                </c:pt>
                <c:pt idx="7">
                  <c:v>0.0601906</c:v>
                </c:pt>
                <c:pt idx="8">
                  <c:v>0.062067</c:v>
                </c:pt>
                <c:pt idx="9">
                  <c:v>0.0661944</c:v>
                </c:pt>
                <c:pt idx="10">
                  <c:v>0.0656985</c:v>
                </c:pt>
                <c:pt idx="11">
                  <c:v>0.0683871533333332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'Will-Trust Trends'!$B$9</c:f>
              <c:strCache>
                <c:ptCount val="1"/>
                <c:pt idx="0">
                  <c:v>65-74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square"/>
            <c:size val="13"/>
            <c:spPr>
              <a:solidFill>
                <a:srgbClr val="C00000"/>
              </a:solidFill>
              <a:ln w="25400">
                <a:solidFill>
                  <a:schemeClr val="tx1"/>
                </a:solidFill>
              </a:ln>
            </c:spPr>
          </c:marker>
          <c:dPt>
            <c:idx val="10"/>
            <c:bubble3D val="0"/>
            <c:spPr>
              <a:ln w="63500">
                <a:solidFill>
                  <a:srgbClr val="C00000"/>
                </a:solidFill>
                <a:prstDash val="solid"/>
              </a:ln>
            </c:spPr>
          </c:dPt>
          <c:dPt>
            <c:idx val="11"/>
            <c:bubble3D val="0"/>
            <c:spPr>
              <a:ln w="63500">
                <a:solidFill>
                  <a:srgbClr val="C00000"/>
                </a:solidFill>
                <a:prstDash val="sysDot"/>
              </a:ln>
            </c:spPr>
          </c:dPt>
          <c:cat>
            <c:strRef>
              <c:f>'Will-Trust Trends'!$C$7:$N$7</c:f>
              <c:strCache>
                <c:ptCount val="12"/>
                <c:pt idx="0">
                  <c:v>1993</c:v>
                </c:pt>
                <c:pt idx="1">
                  <c:v>1995/6</c:v>
                </c:pt>
                <c:pt idx="2">
                  <c:v>1998</c:v>
                </c:pt>
                <c:pt idx="3">
                  <c:v>2000</c:v>
                </c:pt>
                <c:pt idx="4">
                  <c:v>2002</c:v>
                </c:pt>
                <c:pt idx="5">
                  <c:v>2004</c:v>
                </c:pt>
                <c:pt idx="6">
                  <c:v>2006</c:v>
                </c:pt>
                <c:pt idx="7">
                  <c:v>2008</c:v>
                </c:pt>
                <c:pt idx="8">
                  <c:v>2010</c:v>
                </c:pt>
                <c:pt idx="9">
                  <c:v>2012</c:v>
                </c:pt>
                <c:pt idx="10">
                  <c:v>2014</c:v>
                </c:pt>
                <c:pt idx="11">
                  <c:v>2016(p)</c:v>
                </c:pt>
              </c:strCache>
            </c:strRef>
          </c:cat>
          <c:val>
            <c:numRef>
              <c:f>'Will-Trust Trends'!$C$9:$N$9</c:f>
              <c:numCache>
                <c:formatCode>General</c:formatCode>
                <c:ptCount val="12"/>
                <c:pt idx="2">
                  <c:v>0.0884097</c:v>
                </c:pt>
                <c:pt idx="3">
                  <c:v>0.1027927</c:v>
                </c:pt>
                <c:pt idx="4">
                  <c:v>0.1071793</c:v>
                </c:pt>
                <c:pt idx="5">
                  <c:v>0.1306699</c:v>
                </c:pt>
                <c:pt idx="6">
                  <c:v>0.1294353</c:v>
                </c:pt>
                <c:pt idx="7">
                  <c:v>0.1291306</c:v>
                </c:pt>
                <c:pt idx="8">
                  <c:v>0.1272855</c:v>
                </c:pt>
                <c:pt idx="9">
                  <c:v>0.1169513</c:v>
                </c:pt>
                <c:pt idx="10">
                  <c:v>0.1185114</c:v>
                </c:pt>
                <c:pt idx="11">
                  <c:v>0.123779149166667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'Will-Trust Trends'!$B$10</c:f>
              <c:strCache>
                <c:ptCount val="1"/>
                <c:pt idx="0">
                  <c:v>75+</c:v>
                </c:pt>
              </c:strCache>
            </c:strRef>
          </c:tx>
          <c:spPr>
            <a:ln w="63500">
              <a:solidFill>
                <a:schemeClr val="bg1"/>
              </a:solidFill>
            </a:ln>
          </c:spPr>
          <c:marker>
            <c:symbol val="triangle"/>
            <c:size val="13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dPt>
            <c:idx val="10"/>
            <c:bubble3D val="0"/>
            <c:spPr>
              <a:ln w="63500">
                <a:solidFill>
                  <a:schemeClr val="bg1"/>
                </a:solidFill>
                <a:prstDash val="solid"/>
              </a:ln>
            </c:spPr>
          </c:dPt>
          <c:dPt>
            <c:idx val="11"/>
            <c:bubble3D val="0"/>
            <c:spPr>
              <a:ln w="63500">
                <a:solidFill>
                  <a:schemeClr val="bg1"/>
                </a:solidFill>
                <a:prstDash val="sysDot"/>
              </a:ln>
            </c:spPr>
          </c:dPt>
          <c:cat>
            <c:strRef>
              <c:f>'Will-Trust Trends'!$C$7:$N$7</c:f>
              <c:strCache>
                <c:ptCount val="12"/>
                <c:pt idx="0">
                  <c:v>1993</c:v>
                </c:pt>
                <c:pt idx="1">
                  <c:v>1995/6</c:v>
                </c:pt>
                <c:pt idx="2">
                  <c:v>1998</c:v>
                </c:pt>
                <c:pt idx="3">
                  <c:v>2000</c:v>
                </c:pt>
                <c:pt idx="4">
                  <c:v>2002</c:v>
                </c:pt>
                <c:pt idx="5">
                  <c:v>2004</c:v>
                </c:pt>
                <c:pt idx="6">
                  <c:v>2006</c:v>
                </c:pt>
                <c:pt idx="7">
                  <c:v>2008</c:v>
                </c:pt>
                <c:pt idx="8">
                  <c:v>2010</c:v>
                </c:pt>
                <c:pt idx="9">
                  <c:v>2012</c:v>
                </c:pt>
                <c:pt idx="10">
                  <c:v>2014</c:v>
                </c:pt>
                <c:pt idx="11">
                  <c:v>2016(p)</c:v>
                </c:pt>
              </c:strCache>
            </c:strRef>
          </c:cat>
          <c:val>
            <c:numRef>
              <c:f>'Will-Trust Trends'!$C$10:$N$10</c:f>
              <c:numCache>
                <c:formatCode>General</c:formatCode>
                <c:ptCount val="12"/>
                <c:pt idx="0">
                  <c:v>0.0905171</c:v>
                </c:pt>
                <c:pt idx="1">
                  <c:v>0.0962778</c:v>
                </c:pt>
                <c:pt idx="2">
                  <c:v>0.1122862</c:v>
                </c:pt>
                <c:pt idx="3">
                  <c:v>0.1352934</c:v>
                </c:pt>
                <c:pt idx="4">
                  <c:v>0.1385314</c:v>
                </c:pt>
                <c:pt idx="5">
                  <c:v>0.1766138</c:v>
                </c:pt>
                <c:pt idx="6">
                  <c:v>0.1757427</c:v>
                </c:pt>
                <c:pt idx="7">
                  <c:v>0.175976</c:v>
                </c:pt>
                <c:pt idx="8">
                  <c:v>0.181884</c:v>
                </c:pt>
                <c:pt idx="9">
                  <c:v>0.1875181</c:v>
                </c:pt>
                <c:pt idx="10">
                  <c:v>0.1973438</c:v>
                </c:pt>
                <c:pt idx="11">
                  <c:v>0.208641100317855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6459128"/>
        <c:axId val="-2033809976"/>
      </c:lineChart>
      <c:catAx>
        <c:axId val="-202645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33809976"/>
        <c:crosses val="autoZero"/>
        <c:auto val="1"/>
        <c:lblAlgn val="ctr"/>
        <c:lblOffset val="100"/>
        <c:noMultiLvlLbl val="0"/>
      </c:catAx>
      <c:valAx>
        <c:axId val="-2033809976"/>
        <c:scaling>
          <c:orientation val="minMax"/>
          <c:max val="0.21"/>
          <c:min val="0.0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3200" b="1"/>
            </a:pPr>
            <a:endParaRPr lang="en-US"/>
          </a:p>
        </c:txPr>
        <c:crossAx val="-2026459128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/>
      <c:overlay val="0"/>
      <c:txPr>
        <a:bodyPr/>
        <a:lstStyle/>
        <a:p>
          <a:pPr>
            <a:defRPr sz="3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0.78333</cdr:x>
      <cdr:y>0.18889</cdr:y>
    </cdr:from>
    <cdr:to>
      <cdr:x>0.98333</cdr:x>
      <cdr:y>0.82222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162800" y="1295400"/>
          <a:ext cx="1828800" cy="43434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2D13-E5BD-417A-B376-AD36E28AC4EA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5AA7-BD2C-4722-A3E0-E6BD95C9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2D13-E5BD-417A-B376-AD36E28AC4EA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5AA7-BD2C-4722-A3E0-E6BD95C9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2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2D13-E5BD-417A-B376-AD36E28AC4EA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5AA7-BD2C-4722-A3E0-E6BD95C9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1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2D13-E5BD-417A-B376-AD36E28AC4EA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5AA7-BD2C-4722-A3E0-E6BD95C9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2D13-E5BD-417A-B376-AD36E28AC4EA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5AA7-BD2C-4722-A3E0-E6BD95C9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5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2D13-E5BD-417A-B376-AD36E28AC4EA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5AA7-BD2C-4722-A3E0-E6BD95C9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8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2D13-E5BD-417A-B376-AD36E28AC4EA}" type="datetimeFigureOut">
              <a:rPr lang="en-US" smtClean="0"/>
              <a:t>4/18/16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5AA7-BD2C-4722-A3E0-E6BD95C9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2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2D13-E5BD-417A-B376-AD36E28AC4EA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5AA7-BD2C-4722-A3E0-E6BD95C9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2D13-E5BD-417A-B376-AD36E28AC4EA}" type="datetimeFigureOut">
              <a:rPr lang="en-US" smtClean="0"/>
              <a:t>4/18/16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5AA7-BD2C-4722-A3E0-E6BD95C9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2D13-E5BD-417A-B376-AD36E28AC4EA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5AA7-BD2C-4722-A3E0-E6BD95C9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5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2D13-E5BD-417A-B376-AD36E28AC4EA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5AA7-BD2C-4722-A3E0-E6BD95C9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7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E2D13-E5BD-417A-B376-AD36E28AC4EA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5AA7-BD2C-4722-A3E0-E6BD95C9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6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27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7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/>
          <a:stretch/>
        </p:blipFill>
        <p:spPr>
          <a:xfrm>
            <a:off x="0" y="0"/>
            <a:ext cx="395976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321806"/>
            <a:ext cx="49530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/>
              <a:t>What’s Working Today and What’s Coming </a:t>
            </a:r>
            <a:r>
              <a:rPr lang="en-US" sz="5400" b="1" dirty="0" smtClean="0"/>
              <a:t>Tomorrow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4191000"/>
            <a:ext cx="64770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/>
              <a:t>New </a:t>
            </a:r>
            <a:r>
              <a:rPr lang="en-US" sz="4000" dirty="0"/>
              <a:t>Results from the Lab and the Latest Demographics in Planned Giving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6150114"/>
            <a:ext cx="66294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/>
              <a:t>Professor Russell James III, J.D., Ph.D., CFP®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/>
              <a:t>Texas Tech University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1477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3352800"/>
            <a:ext cx="9144000" cy="35052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1981200"/>
            <a:ext cx="48768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3600" b="1" dirty="0" smtClean="0"/>
              <a:t>Charitable gift annuities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3600" b="1" dirty="0" smtClean="0"/>
              <a:t>Life income gifts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3600" b="1" dirty="0" smtClean="0"/>
              <a:t>Get a tax deduction and make a gift that pays you income for life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3600" b="1" dirty="0" smtClean="0"/>
              <a:t>Gifts that pay you income for life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3600" b="1" dirty="0" smtClean="0"/>
              <a:t>Gifts that pay you income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8417" y="1273342"/>
            <a:ext cx="4413183" cy="5554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u="sng" dirty="0" smtClean="0"/>
              <a:t>I am definitely interested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u="sng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-76200" y="990600"/>
            <a:ext cx="1524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4000" b="1" u="sng" dirty="0" smtClean="0"/>
              <a:t>All</a:t>
            </a:r>
            <a:r>
              <a:rPr lang="en-US" sz="6000" u="sng" dirty="0" smtClean="0"/>
              <a:t> 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  5%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  9%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26%</a:t>
            </a:r>
            <a:endParaRPr lang="en-US" sz="28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48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28%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32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990600"/>
            <a:ext cx="1524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4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55+</a:t>
            </a:r>
            <a:r>
              <a:rPr lang="en-US" sz="60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4%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22%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4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25%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995680"/>
            <a:ext cx="1524000" cy="6090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4000" b="1" u="sng" dirty="0" smtClean="0">
                <a:solidFill>
                  <a:srgbClr val="C00000"/>
                </a:solidFill>
              </a:rPr>
              <a:t>$1k+</a:t>
            </a:r>
            <a:r>
              <a:rPr lang="en-US" sz="6000" b="1" u="sng" dirty="0" smtClean="0">
                <a:solidFill>
                  <a:srgbClr val="C00000"/>
                </a:solidFill>
              </a:rPr>
              <a:t> 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>
                <a:solidFill>
                  <a:srgbClr val="C00000"/>
                </a:solidFill>
              </a:rPr>
              <a:t>  5%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>
                <a:solidFill>
                  <a:srgbClr val="C00000"/>
                </a:solidFill>
              </a:rPr>
              <a:t>10%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>
                <a:solidFill>
                  <a:srgbClr val="C00000"/>
                </a:solidFill>
              </a:rPr>
              <a:t>26%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48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>
                <a:solidFill>
                  <a:srgbClr val="C00000"/>
                </a:solidFill>
              </a:rPr>
              <a:t>27%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32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>
                <a:solidFill>
                  <a:srgbClr val="C00000"/>
                </a:solidFill>
              </a:rPr>
              <a:t>26%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5400" dirty="0" smtClean="0">
                <a:solidFill>
                  <a:schemeClr val="bg1"/>
                </a:solidFill>
              </a:rPr>
              <a:t>Group Differences</a:t>
            </a: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816142"/>
            <a:ext cx="1524000" cy="403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3600" b="1" dirty="0" smtClean="0">
                <a:solidFill>
                  <a:srgbClr val="C00000"/>
                </a:solidFill>
              </a:rPr>
              <a:t>Donor</a:t>
            </a:r>
          </a:p>
        </p:txBody>
      </p:sp>
    </p:spTree>
    <p:extLst>
      <p:ext uri="{BB962C8B-B14F-4D97-AF65-F5344CB8AC3E}">
        <p14:creationId xmlns:p14="http://schemas.microsoft.com/office/powerpoint/2010/main" val="18508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21"/>
          <a:stretch/>
        </p:blipFill>
        <p:spPr>
          <a:xfrm rot="10800000" flipH="1">
            <a:off x="0" y="0"/>
            <a:ext cx="9144012" cy="511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4"/>
          <a:stretch/>
        </p:blipFill>
        <p:spPr>
          <a:xfrm>
            <a:off x="0" y="511277"/>
            <a:ext cx="9144000" cy="6346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38800"/>
            <a:ext cx="3733800" cy="121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/>
              <a:t>Survey #2 </a:t>
            </a:r>
          </a:p>
          <a:p>
            <a:pPr algn="ctr">
              <a:lnSpc>
                <a:spcPct val="80000"/>
              </a:lnSpc>
            </a:pPr>
            <a:r>
              <a:rPr lang="en-US" sz="3200" b="1" dirty="0" smtClean="0"/>
              <a:t>(2,750 respondents)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9540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Is there a better variation of “Gifts that pay you income”?</a:t>
            </a:r>
            <a:endParaRPr lang="en-US" sz="5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014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905000"/>
            <a:ext cx="6934200" cy="480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 you income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 you guaranteed income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 you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 you income and avoid taxes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7" y="457200"/>
            <a:ext cx="19747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am definitely interested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22098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105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  <a:endParaRPr lang="en-US" sz="28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  <a:endParaRPr lang="en-US" sz="8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76200"/>
            <a:ext cx="5257800" cy="8382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Survey #1: 2,750 respondents assigned to 5 different surveys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486400" y="914400"/>
            <a:ext cx="457200" cy="653716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669110" y="914400"/>
            <a:ext cx="457200" cy="653716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184561" y="914400"/>
            <a:ext cx="457200" cy="653716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971800" y="938604"/>
            <a:ext cx="457200" cy="653716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924800" y="922026"/>
            <a:ext cx="457200" cy="653716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0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905000"/>
            <a:ext cx="6934200" cy="480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 you income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 you guaranteed income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 you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 you income and avoid taxes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7" y="457200"/>
            <a:ext cx="19747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am definitely interested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22098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b="1" dirty="0" smtClean="0"/>
              <a:t>30%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b="1" dirty="0" smtClean="0"/>
              <a:t>30%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1050" b="1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b="1" dirty="0" smtClean="0"/>
              <a:t>29%</a:t>
            </a:r>
            <a:endParaRPr lang="en-US" sz="2800" b="1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b="1" dirty="0" smtClean="0"/>
              <a:t>26%</a:t>
            </a:r>
            <a:endParaRPr lang="en-US" sz="800" b="1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b="1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b="1" dirty="0" smtClean="0"/>
              <a:t>24%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0" y="76200"/>
            <a:ext cx="5257800" cy="8382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Survey #1: 2,750 respondents assigned to 5 different surveys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486400" y="914400"/>
            <a:ext cx="457200" cy="653716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669110" y="914400"/>
            <a:ext cx="457200" cy="653716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184561" y="914400"/>
            <a:ext cx="457200" cy="653716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971800" y="938604"/>
            <a:ext cx="457200" cy="653716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924800" y="922026"/>
            <a:ext cx="457200" cy="653716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9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-1" y="0"/>
            <a:ext cx="9144001" cy="6854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1273314"/>
            <a:ext cx="39624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6600" b="1" dirty="0" smtClean="0">
                <a:solidFill>
                  <a:schemeClr val="bg1"/>
                </a:solidFill>
              </a:rPr>
              <a:t>What does it mean?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5154543"/>
            <a:ext cx="5867400" cy="170345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you click on the phrase, what do you think you are going to see?</a:t>
            </a:r>
          </a:p>
        </p:txBody>
      </p:sp>
    </p:spTree>
    <p:extLst>
      <p:ext uri="{BB962C8B-B14F-4D97-AF65-F5344CB8AC3E}">
        <p14:creationId xmlns:p14="http://schemas.microsoft.com/office/powerpoint/2010/main" val="1682934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"/>
          <a:stretch/>
        </p:blipFill>
        <p:spPr>
          <a:xfrm>
            <a:off x="5280660" y="0"/>
            <a:ext cx="3863340" cy="3535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68580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Which of the following types of information would you expect when clicking on the button labeled "__</a:t>
            </a:r>
            <a:r>
              <a:rPr lang="en-US" sz="3600" u="sng" dirty="0" smtClean="0"/>
              <a:t>[CGA Term]</a:t>
            </a:r>
            <a:r>
              <a:rPr lang="en-US" sz="3600" dirty="0" smtClean="0"/>
              <a:t>__"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3352800"/>
            <a:ext cx="58978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en-US" sz="3200" b="1" dirty="0" smtClean="0">
                <a:solidFill>
                  <a:srgbClr val="C00000"/>
                </a:solidFill>
              </a:rPr>
              <a:t>I </a:t>
            </a:r>
            <a:r>
              <a:rPr lang="en-US" sz="3200" b="1" dirty="0">
                <a:solidFill>
                  <a:srgbClr val="C00000"/>
                </a:solidFill>
              </a:rPr>
              <a:t>definitely did NOT expect </a:t>
            </a:r>
            <a:r>
              <a:rPr lang="en-US" sz="3200" b="1" dirty="0" smtClean="0">
                <a:solidFill>
                  <a:srgbClr val="C00000"/>
                </a:solidFill>
              </a:rPr>
              <a:t>this</a:t>
            </a:r>
          </a:p>
          <a:p>
            <a:pPr marL="514350" indent="-514350">
              <a:buAutoNum type="arabicParenBoth"/>
            </a:pPr>
            <a:r>
              <a:rPr lang="en-US" sz="3200" b="1" dirty="0" smtClean="0">
                <a:solidFill>
                  <a:srgbClr val="C00000"/>
                </a:solidFill>
              </a:rPr>
              <a:t>I </a:t>
            </a:r>
            <a:r>
              <a:rPr lang="en-US" sz="3200" b="1" dirty="0">
                <a:solidFill>
                  <a:srgbClr val="C00000"/>
                </a:solidFill>
              </a:rPr>
              <a:t>didn't really expect </a:t>
            </a:r>
            <a:r>
              <a:rPr lang="en-US" sz="3200" b="1" dirty="0" smtClean="0">
                <a:solidFill>
                  <a:srgbClr val="C00000"/>
                </a:solidFill>
              </a:rPr>
              <a:t>this </a:t>
            </a:r>
          </a:p>
          <a:p>
            <a:pPr marL="514350" indent="-514350">
              <a:buAutoNum type="arabicParenBoth"/>
            </a:pPr>
            <a:r>
              <a:rPr lang="en-US" sz="3200" b="1" dirty="0" smtClean="0">
                <a:solidFill>
                  <a:srgbClr val="C00000"/>
                </a:solidFill>
              </a:rPr>
              <a:t>I </a:t>
            </a:r>
            <a:r>
              <a:rPr lang="en-US" sz="3200" b="1" dirty="0">
                <a:solidFill>
                  <a:srgbClr val="C00000"/>
                </a:solidFill>
              </a:rPr>
              <a:t>don't know if I expected this or </a:t>
            </a:r>
            <a:r>
              <a:rPr lang="en-US" sz="3200" b="1" dirty="0" smtClean="0">
                <a:solidFill>
                  <a:srgbClr val="C00000"/>
                </a:solidFill>
              </a:rPr>
              <a:t>not</a:t>
            </a:r>
          </a:p>
          <a:p>
            <a:pPr marL="514350" indent="-514350">
              <a:buAutoNum type="arabicParenBoth"/>
            </a:pPr>
            <a:r>
              <a:rPr lang="en-US" sz="3200" b="1" dirty="0" smtClean="0">
                <a:solidFill>
                  <a:srgbClr val="C00000"/>
                </a:solidFill>
              </a:rPr>
              <a:t>I </a:t>
            </a:r>
            <a:r>
              <a:rPr lang="en-US" sz="3200" b="1" dirty="0">
                <a:solidFill>
                  <a:srgbClr val="C00000"/>
                </a:solidFill>
              </a:rPr>
              <a:t>guess I expected </a:t>
            </a:r>
            <a:r>
              <a:rPr lang="en-US" sz="3200" b="1" dirty="0" smtClean="0">
                <a:solidFill>
                  <a:srgbClr val="C00000"/>
                </a:solidFill>
              </a:rPr>
              <a:t>this</a:t>
            </a:r>
          </a:p>
          <a:p>
            <a:pPr marL="514350" indent="-514350">
              <a:buAutoNum type="arabicParenBoth"/>
            </a:pPr>
            <a:r>
              <a:rPr lang="en-US" sz="3200" b="1" dirty="0" smtClean="0">
                <a:solidFill>
                  <a:srgbClr val="C00000"/>
                </a:solidFill>
              </a:rPr>
              <a:t>I </a:t>
            </a:r>
            <a:r>
              <a:rPr lang="en-US" sz="3200" b="1" dirty="0">
                <a:solidFill>
                  <a:srgbClr val="C00000"/>
                </a:solidFill>
              </a:rPr>
              <a:t>definitely expected </a:t>
            </a:r>
            <a:r>
              <a:rPr lang="en-US" sz="3200" b="1" dirty="0" smtClean="0">
                <a:solidFill>
                  <a:srgbClr val="C00000"/>
                </a:solidFill>
              </a:rPr>
              <a:t>this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6040" y="3352800"/>
            <a:ext cx="3307079" cy="106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“How to make a gift and, in return, receive lifetime income from the charity”</a:t>
            </a:r>
          </a:p>
        </p:txBody>
      </p:sp>
    </p:spTree>
    <p:extLst>
      <p:ext uri="{BB962C8B-B14F-4D97-AF65-F5344CB8AC3E}">
        <p14:creationId xmlns:p14="http://schemas.microsoft.com/office/powerpoint/2010/main" val="296105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14600"/>
            <a:ext cx="71628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Charitable gift annuities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Life income gifts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 you income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Get a tax deduction and make a gift that pays you income for life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 you income for life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1757679" cy="78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2800" dirty="0" smtClean="0"/>
              <a:t>I definitely expected this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  <a:endParaRPr lang="en-US" sz="28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9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509" y="0"/>
            <a:ext cx="9061383" cy="106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“How to make a gift and, in return, receive lifetime income from the charity”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5160" y="1246257"/>
            <a:ext cx="722884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/>
              <a:t>Which of the following types of information would you expect when clicking on the button labeled "_______"</a:t>
            </a:r>
          </a:p>
        </p:txBody>
      </p:sp>
    </p:spTree>
    <p:extLst>
      <p:ext uri="{BB962C8B-B14F-4D97-AF65-F5344CB8AC3E}">
        <p14:creationId xmlns:p14="http://schemas.microsoft.com/office/powerpoint/2010/main" val="248691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52800"/>
            <a:ext cx="9144000" cy="35052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514600"/>
            <a:ext cx="71628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Charitable gift annuities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Life income gifts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 you income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Get a tax deduction and make a gift that pays you income for life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 you income for life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15%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24%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30%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31%</a:t>
            </a:r>
            <a:endParaRPr lang="en-US" sz="28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9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34%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509" y="0"/>
            <a:ext cx="9061383" cy="106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“How to make a gift and, in return, receive lifetime income from the charity”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1757679" cy="78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2800" dirty="0" smtClean="0"/>
              <a:t>I definitely expected this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15160" y="1246257"/>
            <a:ext cx="722884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/>
              <a:t>Which of the following types of information would you expect when clicking on the button labeled "_______"</a:t>
            </a:r>
          </a:p>
        </p:txBody>
      </p:sp>
    </p:spTree>
    <p:extLst>
      <p:ext uri="{BB962C8B-B14F-4D97-AF65-F5344CB8AC3E}">
        <p14:creationId xmlns:p14="http://schemas.microsoft.com/office/powerpoint/2010/main" val="291242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905000"/>
            <a:ext cx="59436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Charitable gift annuities</a:t>
            </a:r>
          </a:p>
          <a:p>
            <a:pPr algn="ctr"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Life income gifts</a:t>
            </a:r>
          </a:p>
          <a:p>
            <a:pPr algn="ctr"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Get a tax deduction and make a gift that pays you income for life</a:t>
            </a:r>
          </a:p>
          <a:p>
            <a:pPr algn="ctr"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Gifts that pay you income for life</a:t>
            </a:r>
          </a:p>
          <a:p>
            <a:pPr algn="ctr"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Gifts that pay you income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19342"/>
            <a:ext cx="2660583" cy="896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am definitely </a:t>
            </a:r>
            <a:r>
              <a:rPr lang="en-US" sz="3200" b="1" dirty="0" smtClean="0"/>
              <a:t>interested</a:t>
            </a:r>
            <a:endParaRPr lang="en-US" sz="4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16002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  <a:endParaRPr lang="en-US" sz="28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9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9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105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1" y="1019342"/>
            <a:ext cx="2545080" cy="78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definitely </a:t>
            </a:r>
            <a:r>
              <a:rPr lang="en-US" sz="3200" b="1" dirty="0" smtClean="0"/>
              <a:t>expected </a:t>
            </a:r>
            <a:r>
              <a:rPr lang="en-US" sz="3200" dirty="0" smtClean="0"/>
              <a:t>this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67600" y="1752600"/>
            <a:ext cx="16002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  <a:endParaRPr lang="en-US" sz="28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9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9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12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  <a:endParaRPr lang="en-US" sz="60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6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15000" y="0"/>
            <a:ext cx="3344874" cy="106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2400" dirty="0" smtClean="0"/>
              <a:t>“How to make a gift and, in return, receive lifetime income from the charity”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495800" cy="685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chemeClr val="bg1"/>
                </a:solidFill>
              </a:rPr>
              <a:t>Combined Results</a:t>
            </a:r>
          </a:p>
        </p:txBody>
      </p:sp>
    </p:spTree>
    <p:extLst>
      <p:ext uri="{BB962C8B-B14F-4D97-AF65-F5344CB8AC3E}">
        <p14:creationId xmlns:p14="http://schemas.microsoft.com/office/powerpoint/2010/main" val="3510718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3352800"/>
            <a:ext cx="9144000" cy="35052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905000"/>
            <a:ext cx="59436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Charitable gift annuities</a:t>
            </a:r>
          </a:p>
          <a:p>
            <a:pPr algn="ctr"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Life income gifts</a:t>
            </a:r>
          </a:p>
          <a:p>
            <a:pPr algn="ctr"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Get a tax deduction and make a gift that pays you income for life</a:t>
            </a:r>
          </a:p>
          <a:p>
            <a:pPr algn="ctr"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Gifts that pay you income for life</a:t>
            </a:r>
          </a:p>
          <a:p>
            <a:pPr algn="ctr"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Gifts that pay you income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19342"/>
            <a:ext cx="2660583" cy="896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am definitely </a:t>
            </a:r>
            <a:r>
              <a:rPr lang="en-US" sz="3200" b="1" dirty="0" smtClean="0"/>
              <a:t>interested</a:t>
            </a:r>
            <a:endParaRPr lang="en-US" sz="4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16002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  5%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  9%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26%</a:t>
            </a:r>
            <a:endParaRPr lang="en-US" sz="28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9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9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28%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105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30%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1" y="1019342"/>
            <a:ext cx="2545080" cy="784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definitely </a:t>
            </a:r>
            <a:r>
              <a:rPr lang="en-US" sz="3200" b="1" dirty="0" smtClean="0"/>
              <a:t>expected </a:t>
            </a:r>
            <a:r>
              <a:rPr lang="en-US" sz="3200" dirty="0" smtClean="0"/>
              <a:t>this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67600" y="1752600"/>
            <a:ext cx="16002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15%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24%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31%</a:t>
            </a:r>
            <a:endParaRPr lang="en-US" sz="28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9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9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34%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12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30</a:t>
            </a:r>
            <a:r>
              <a:rPr lang="en-US" sz="6000" dirty="0"/>
              <a:t>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6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15000" y="0"/>
            <a:ext cx="3344874" cy="106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2400" dirty="0" smtClean="0"/>
              <a:t>“How to make a gift and, in return, receive lifetime income from the charity”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495800" cy="685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chemeClr val="bg1"/>
                </a:solidFill>
              </a:rPr>
              <a:t>Combined Results</a:t>
            </a:r>
          </a:p>
        </p:txBody>
      </p:sp>
    </p:spTree>
    <p:extLst>
      <p:ext uri="{BB962C8B-B14F-4D97-AF65-F5344CB8AC3E}">
        <p14:creationId xmlns:p14="http://schemas.microsoft.com/office/powerpoint/2010/main" val="317040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1" b="-1"/>
          <a:stretch/>
        </p:blipFill>
        <p:spPr>
          <a:xfrm>
            <a:off x="0" y="0"/>
            <a:ext cx="3048000" cy="357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52566"/>
            <a:ext cx="4082716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6600" b="1" dirty="0" smtClean="0">
                <a:solidFill>
                  <a:srgbClr val="714333"/>
                </a:solidFill>
              </a:rPr>
              <a:t>New Research Questions</a:t>
            </a:r>
            <a:endParaRPr lang="en-US" sz="6600" b="1" dirty="0">
              <a:solidFill>
                <a:srgbClr val="7143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9144000" cy="31057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How should you describe these in a way that people are </a:t>
            </a:r>
            <a:r>
              <a:rPr lang="en-US" sz="3600" b="1" dirty="0" smtClean="0"/>
              <a:t>most interested in learning more</a:t>
            </a:r>
            <a:r>
              <a:rPr lang="en-US" sz="3600" dirty="0" smtClean="0"/>
              <a:t>?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14333"/>
                </a:solidFill>
              </a:rPr>
              <a:t>CGAs </a:t>
            </a:r>
            <a:endParaRPr lang="en-US" sz="3200" dirty="0" smtClean="0">
              <a:solidFill>
                <a:srgbClr val="714333"/>
              </a:solidFill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714333"/>
                </a:solidFill>
              </a:rPr>
              <a:t>General planned </a:t>
            </a:r>
            <a:r>
              <a:rPr lang="en-US" sz="3200" dirty="0">
                <a:solidFill>
                  <a:srgbClr val="714333"/>
                </a:solidFill>
              </a:rPr>
              <a:t>g</a:t>
            </a:r>
            <a:r>
              <a:rPr lang="en-US" sz="3200" dirty="0" smtClean="0">
                <a:solidFill>
                  <a:srgbClr val="714333"/>
                </a:solidFill>
              </a:rPr>
              <a:t>iving </a:t>
            </a:r>
            <a:r>
              <a:rPr lang="en-US" sz="3200" dirty="0">
                <a:solidFill>
                  <a:srgbClr val="714333"/>
                </a:solidFill>
              </a:rPr>
              <a:t>i</a:t>
            </a:r>
            <a:r>
              <a:rPr lang="en-US" sz="3200" dirty="0" smtClean="0">
                <a:solidFill>
                  <a:srgbClr val="714333"/>
                </a:solidFill>
              </a:rPr>
              <a:t>nformation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714333"/>
                </a:solidFill>
              </a:rPr>
              <a:t>Bequest gifts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714333"/>
                </a:solidFill>
              </a:rPr>
              <a:t>General estate planning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714333"/>
                </a:solidFill>
              </a:rPr>
              <a:t>Tax benefits</a:t>
            </a:r>
          </a:p>
          <a:p>
            <a:pPr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 smtClean="0"/>
              <a:t>How should you describe them in a way that more </a:t>
            </a:r>
            <a:r>
              <a:rPr lang="en-US" sz="3600" b="1" dirty="0" smtClean="0"/>
              <a:t>people actually understand what you mean?</a:t>
            </a:r>
          </a:p>
          <a:p>
            <a:pPr>
              <a:lnSpc>
                <a:spcPct val="8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351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819400"/>
            <a:ext cx="9144000" cy="14478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773738"/>
          </a:xfrm>
          <a:prstGeom prst="rect">
            <a:avLst/>
          </a:prstGeom>
          <a:solidFill>
            <a:schemeClr val="tx1"/>
          </a:solidFill>
        </p:spPr>
        <p:txBody>
          <a:bodyPr wrap="square" tIns="9144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5400" b="1" dirty="0" smtClean="0">
                <a:solidFill>
                  <a:schemeClr val="bg1"/>
                </a:solidFill>
              </a:rPr>
              <a:t>Previous finding (2014 survey)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238"/>
            <a:ext cx="1905000" cy="5135162"/>
          </a:xfrm>
          <a:prstGeom prst="rect">
            <a:avLst/>
          </a:prstGeom>
          <a:noFill/>
        </p:spPr>
        <p:txBody>
          <a:bodyPr wrap="square" lIns="0" rIns="0">
            <a:noAutofit/>
          </a:bodyPr>
          <a:lstStyle/>
          <a:p>
            <a:pPr lvl="0" algn="ctr">
              <a:lnSpc>
                <a:spcPct val="70000"/>
              </a:lnSpc>
            </a:pPr>
            <a:r>
              <a:rPr lang="en-US" sz="3200" b="1" dirty="0" smtClean="0"/>
              <a:t>Interested Now</a:t>
            </a:r>
          </a:p>
          <a:p>
            <a:pPr lvl="0" algn="ctr">
              <a:lnSpc>
                <a:spcPct val="80000"/>
              </a:lnSpc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 algn="ctr">
              <a:lnSpc>
                <a:spcPct val="80000"/>
              </a:lnSpc>
            </a:pPr>
            <a:r>
              <a:rPr lang="en-US" sz="7200" b="1" dirty="0" smtClean="0"/>
              <a:t>50%</a:t>
            </a:r>
          </a:p>
          <a:p>
            <a:pPr lvl="0" algn="ctr">
              <a:lnSpc>
                <a:spcPct val="80000"/>
              </a:lnSpc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 algn="ctr">
              <a:lnSpc>
                <a:spcPct val="80000"/>
              </a:lnSpc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 algn="ctr">
              <a:lnSpc>
                <a:spcPct val="80000"/>
              </a:lnSpc>
            </a:pPr>
            <a:r>
              <a:rPr lang="en-U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23%</a:t>
            </a:r>
            <a:endParaRPr lang="en-US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algn="ctr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086600" y="1524000"/>
            <a:ext cx="2042160" cy="54194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ctr">
              <a:lnSpc>
                <a:spcPct val="70000"/>
              </a:lnSpc>
            </a:pPr>
            <a:r>
              <a:rPr lang="en-US" sz="3200" b="1" dirty="0" smtClean="0"/>
              <a:t>Will Never </a:t>
            </a:r>
            <a:r>
              <a:rPr lang="en-US" sz="3200" b="1" dirty="0"/>
              <a:t>B</a:t>
            </a:r>
            <a:r>
              <a:rPr lang="en-US" sz="3200" b="1" dirty="0" smtClean="0"/>
              <a:t>e </a:t>
            </a:r>
            <a:r>
              <a:rPr lang="en-US" sz="3200" b="1" dirty="0"/>
              <a:t>I</a:t>
            </a:r>
            <a:r>
              <a:rPr lang="en-US" sz="3200" b="1" dirty="0" smtClean="0"/>
              <a:t>nterested</a:t>
            </a:r>
          </a:p>
          <a:p>
            <a:pPr lvl="0" algn="ctr">
              <a:lnSpc>
                <a:spcPct val="80000"/>
              </a:lnSpc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 algn="ctr">
              <a:lnSpc>
                <a:spcPct val="80000"/>
              </a:lnSpc>
            </a:pPr>
            <a:r>
              <a:rPr lang="en-US" sz="7200" b="1" dirty="0"/>
              <a:t>8</a:t>
            </a:r>
            <a:r>
              <a:rPr lang="en-US" sz="7200" b="1" dirty="0" smtClean="0"/>
              <a:t>%</a:t>
            </a:r>
          </a:p>
          <a:p>
            <a:pPr lvl="0" algn="ctr">
              <a:lnSpc>
                <a:spcPct val="80000"/>
              </a:lnSpc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 algn="ctr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 lvl="0" algn="ctr">
              <a:lnSpc>
                <a:spcPct val="80000"/>
              </a:lnSpc>
            </a:pPr>
            <a:r>
              <a:rPr lang="en-U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19%</a:t>
            </a:r>
          </a:p>
          <a:p>
            <a:pPr lvl="0" algn="ctr">
              <a:lnSpc>
                <a:spcPct val="80000"/>
              </a:lnSpc>
            </a:pP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057400" y="1418038"/>
            <a:ext cx="4800600" cy="4107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91440" rIns="91440" bIns="9144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20040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800" i="1" dirty="0" smtClean="0"/>
              <a:t>2014 Survey, 1,418 Respondents, Group F/</a:t>
            </a:r>
            <a:r>
              <a:rPr lang="en-US" sz="1800" i="1" dirty="0" smtClean="0">
                <a:solidFill>
                  <a:srgbClr val="FF0000"/>
                </a:solidFill>
              </a:rPr>
              <a:t>G</a:t>
            </a:r>
            <a:endParaRPr lang="en-US" sz="1800" i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315200" y="2590800"/>
            <a:ext cx="15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" y="2590800"/>
            <a:ext cx="15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905000" y="2735384"/>
            <a:ext cx="5257800" cy="42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</a:pPr>
            <a:endParaRPr lang="en-US" dirty="0" smtClean="0"/>
          </a:p>
          <a:p>
            <a:pPr lvl="0" algn="ctr">
              <a:lnSpc>
                <a:spcPct val="80000"/>
              </a:lnSpc>
            </a:pPr>
            <a:r>
              <a:rPr lang="en-US" sz="3200" dirty="0" smtClean="0"/>
              <a:t>Receive </a:t>
            </a:r>
            <a:r>
              <a:rPr lang="en-US" sz="3200" dirty="0"/>
              <a:t>a tax deduction and make a gift that pays you income for </a:t>
            </a:r>
            <a:r>
              <a:rPr lang="en-US" sz="3200" dirty="0" smtClean="0"/>
              <a:t>life</a:t>
            </a:r>
          </a:p>
          <a:p>
            <a:pPr lvl="0" algn="ctr">
              <a:lnSpc>
                <a:spcPct val="80000"/>
              </a:lnSpc>
            </a:pPr>
            <a:endParaRPr lang="en-US" sz="3200" dirty="0"/>
          </a:p>
          <a:p>
            <a:pPr lvl="0" algn="ctr">
              <a:lnSpc>
                <a:spcPct val="80000"/>
              </a:lnSpc>
            </a:pPr>
            <a:r>
              <a:rPr lang="en-US" sz="3200" dirty="0" smtClean="0"/>
              <a:t>Receive </a:t>
            </a:r>
            <a:r>
              <a:rPr lang="en-US" sz="3200" dirty="0"/>
              <a:t>a tax deduction and make a gift that pays you income for </a:t>
            </a:r>
            <a:r>
              <a:rPr lang="en-US" sz="3200" dirty="0" smtClean="0"/>
              <a:t>life</a:t>
            </a:r>
          </a:p>
          <a:p>
            <a:pPr lvl="0" algn="ctr">
              <a:lnSpc>
                <a:spcPct val="80000"/>
              </a:lnSpc>
            </a:pPr>
            <a:r>
              <a:rPr lang="en-US" sz="3200" dirty="0" smtClean="0"/>
              <a:t> </a:t>
            </a:r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called a “Charitable Gift Annuity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3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7" cy="6857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715000"/>
            <a:ext cx="9156700" cy="1142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 smtClean="0"/>
              <a:t>What is the best “front door” phrase to make people want to read more PG info?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39274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143000"/>
            <a:ext cx="4254500" cy="14478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6666" r="34187"/>
          <a:stretch/>
        </p:blipFill>
        <p:spPr>
          <a:xfrm>
            <a:off x="4800600" y="1143001"/>
            <a:ext cx="4191000" cy="533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r="8500"/>
          <a:stretch/>
        </p:blipFill>
        <p:spPr>
          <a:xfrm>
            <a:off x="152400" y="2209799"/>
            <a:ext cx="4267200" cy="4267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143001"/>
            <a:ext cx="4267200" cy="5334000"/>
          </a:xfrm>
          <a:prstGeom prst="rect">
            <a:avLst/>
          </a:prstGeom>
          <a:noFill/>
          <a:ln w="76200">
            <a:solidFill>
              <a:srgbClr val="842014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842014"/>
                </a:solidFill>
              </a:rPr>
              <a:t>They have to be interested in finding out more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/>
              <a:t>What is the best “front door” phrase to get people to read about planned giving information?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143000"/>
            <a:ext cx="4191000" cy="5333999"/>
          </a:xfrm>
          <a:prstGeom prst="rect">
            <a:avLst/>
          </a:prstGeom>
          <a:noFill/>
          <a:ln w="76200">
            <a:solidFill>
              <a:srgbClr val="842014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rgbClr val="842014"/>
                </a:solidFill>
              </a:rPr>
              <a:t>They have to expect to see planned giving information (i.e., not “bait and switch”)</a:t>
            </a:r>
            <a:endParaRPr lang="en-US" sz="2400" b="1" dirty="0">
              <a:solidFill>
                <a:srgbClr val="8420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33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r="8500"/>
          <a:stretch/>
        </p:blipFill>
        <p:spPr>
          <a:xfrm>
            <a:off x="152400" y="2209799"/>
            <a:ext cx="4267200" cy="4267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143001"/>
            <a:ext cx="4267200" cy="5334000"/>
          </a:xfrm>
          <a:prstGeom prst="rect">
            <a:avLst/>
          </a:prstGeom>
          <a:noFill/>
          <a:ln w="76200">
            <a:solidFill>
              <a:srgbClr val="842014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en-US" sz="3200" b="1" dirty="0" smtClean="0">
                <a:solidFill>
                  <a:srgbClr val="842014"/>
                </a:solidFill>
              </a:rPr>
              <a:t>They have to be interested in finding out more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1155701"/>
            <a:ext cx="4419600" cy="24323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Suppose you are viewing the website of a charity representing a cause that is important in your life. In addition to a “Donate Now” button, the following buttons appear on the website. Please rate your level of interest in clicking on the button to read the corresponding information.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/>
              <a:t>What is the best “front door” phrase to get people to read about planned giving information?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08896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905000"/>
            <a:ext cx="69342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 planning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Planned giving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Giving now &amp; later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ways to give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ways to give smarter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ways to give cheaper, easier, and smarter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7" y="457200"/>
            <a:ext cx="19747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am definitely interested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1600" y="0"/>
            <a:ext cx="5257800" cy="5554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Survey #1: 2,550 respondents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0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905000"/>
            <a:ext cx="69342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 planning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Planned giving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Giving now &amp; later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ways to give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ways to give smarter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ways to give cheaper, easier, and smarter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7" y="457200"/>
            <a:ext cx="19747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am definitely interested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/>
              <a:t>3</a:t>
            </a:r>
            <a:r>
              <a:rPr lang="en-US" sz="6000" dirty="0" smtClean="0"/>
              <a:t>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/>
              <a:t>4</a:t>
            </a:r>
            <a:r>
              <a:rPr lang="en-US" sz="6000" dirty="0" smtClean="0"/>
              <a:t>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/>
              <a:t>7</a:t>
            </a:r>
            <a:r>
              <a:rPr lang="en-US" sz="6000" dirty="0" smtClean="0"/>
              <a:t>%</a:t>
            </a: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16%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20%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23%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1600" y="0"/>
            <a:ext cx="5257800" cy="5554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Survey #1: 2,550 respondents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91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21"/>
          <a:stretch/>
        </p:blipFill>
        <p:spPr>
          <a:xfrm rot="10800000" flipH="1">
            <a:off x="0" y="0"/>
            <a:ext cx="9144012" cy="511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4"/>
          <a:stretch/>
        </p:blipFill>
        <p:spPr>
          <a:xfrm>
            <a:off x="0" y="511277"/>
            <a:ext cx="9144000" cy="6346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38800"/>
            <a:ext cx="3733800" cy="121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/>
              <a:t>Survey #2 </a:t>
            </a:r>
          </a:p>
          <a:p>
            <a:pPr algn="ctr">
              <a:lnSpc>
                <a:spcPct val="80000"/>
              </a:lnSpc>
            </a:pPr>
            <a:r>
              <a:rPr lang="en-US" sz="3200" b="1" dirty="0" smtClean="0"/>
              <a:t>(2,750 respondents)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9540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Is there a better way to phrase, </a:t>
            </a:r>
          </a:p>
          <a:p>
            <a:pPr>
              <a:lnSpc>
                <a:spcPct val="70000"/>
              </a:lnSpc>
            </a:pPr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“Other ways to give cheaper, easier, and </a:t>
            </a:r>
            <a:r>
              <a:rPr lang="en-US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smarter”?</a:t>
            </a:r>
            <a:endParaRPr lang="en-US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81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905000"/>
            <a:ext cx="6934200" cy="480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gifts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More ways to give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Give other ways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How to give cheaper, easier, and smarter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ways to give cheaper, easier and smarter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417" y="457200"/>
            <a:ext cx="19747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am definitely interested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22098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  <a:endParaRPr lang="en-US" sz="28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  <a:endParaRPr lang="en-US" sz="8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1600" y="0"/>
            <a:ext cx="5257800" cy="5554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Survey #2: 2,750 respondents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5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343400"/>
            <a:ext cx="9144000" cy="25146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905000"/>
            <a:ext cx="6934200" cy="480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gifts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More ways to give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Give other ways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How to give cheaper, easier, and smarter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ways to give cheaper, easier and smarter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417" y="457200"/>
            <a:ext cx="19747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am definitely interested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22098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/>
              <a:t>8</a:t>
            </a:r>
            <a:r>
              <a:rPr lang="en-US" sz="6000" dirty="0" smtClean="0"/>
              <a:t>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14%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15%</a:t>
            </a:r>
            <a:endParaRPr lang="en-US" sz="28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21%</a:t>
            </a:r>
            <a:endParaRPr lang="en-US" sz="8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22%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1600" y="0"/>
            <a:ext cx="5257800" cy="5554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Survey #2: 2,750 respondents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49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6666" r="34187"/>
          <a:stretch/>
        </p:blipFill>
        <p:spPr>
          <a:xfrm>
            <a:off x="4800600" y="1143001"/>
            <a:ext cx="41910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/>
              <a:t>What is the best “front door” phrase to get people to read about planned giving information?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143000"/>
            <a:ext cx="4191000" cy="5333999"/>
          </a:xfrm>
          <a:prstGeom prst="rect">
            <a:avLst/>
          </a:prstGeom>
          <a:noFill/>
          <a:ln w="76200">
            <a:solidFill>
              <a:srgbClr val="842014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en-US" sz="3200" b="1" dirty="0" smtClean="0">
                <a:solidFill>
                  <a:srgbClr val="842014"/>
                </a:solidFill>
              </a:rPr>
              <a:t>They have to expect to see planned giving information (i.e., not “bait and switch”)</a:t>
            </a:r>
            <a:endParaRPr lang="en-US" sz="3200" b="1" dirty="0">
              <a:solidFill>
                <a:srgbClr val="84201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111514"/>
            <a:ext cx="41148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/>
              <a:t>Which of the following types of information would you expect when clicking on the button labeled "_______"</a:t>
            </a:r>
          </a:p>
        </p:txBody>
      </p:sp>
    </p:spTree>
    <p:extLst>
      <p:ext uri="{BB962C8B-B14F-4D97-AF65-F5344CB8AC3E}">
        <p14:creationId xmlns:p14="http://schemas.microsoft.com/office/powerpoint/2010/main" val="66619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r="10926" b="-1"/>
          <a:stretch/>
        </p:blipFill>
        <p:spPr>
          <a:xfrm flipH="1">
            <a:off x="5029200" y="0"/>
            <a:ext cx="4114798" cy="6846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0"/>
            <a:ext cx="79248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14333"/>
                </a:solidFill>
              </a:rPr>
              <a:t>New Research Questions</a:t>
            </a:r>
            <a:endParaRPr lang="en-US" sz="4800" b="1" dirty="0">
              <a:solidFill>
                <a:srgbClr val="7143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" y="838200"/>
            <a:ext cx="4946650" cy="31057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What elements of a CGA advertisement </a:t>
            </a:r>
            <a:r>
              <a:rPr lang="en-US" sz="3200" b="1" dirty="0" smtClean="0"/>
              <a:t>make the most people want to get one?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Describing them as what “you” would do or what another donor has done?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Using text alone or text with pictures?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Using pictures of donors or other pictures?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What age should your pictured donor be?</a:t>
            </a:r>
          </a:p>
        </p:txBody>
      </p:sp>
    </p:spTree>
    <p:extLst>
      <p:ext uri="{BB962C8B-B14F-4D97-AF65-F5344CB8AC3E}">
        <p14:creationId xmlns:p14="http://schemas.microsoft.com/office/powerpoint/2010/main" val="1457383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45723" y="1349514"/>
            <a:ext cx="9342123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3200" dirty="0" smtClean="0"/>
              <a:t>make a gift of stocks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3200" dirty="0" smtClean="0"/>
              <a:t>make a gift of bonds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3200" dirty="0" smtClean="0"/>
              <a:t>make a gift of real estate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3200" dirty="0" smtClean="0"/>
              <a:t>make a gift in your will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3200" dirty="0" smtClean="0"/>
              <a:t>make a gift in your living trust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3200" dirty="0" smtClean="0"/>
              <a:t>make a gift by naming a charity as death beneficiary of your life insurance policy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3200" dirty="0" smtClean="0"/>
              <a:t>make a gift by naming a charity as death beneficiary of your IRA or retirement account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3200" dirty="0" smtClean="0"/>
              <a:t>make a gift by naming a charity as death beneficiary of your bank account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3200" dirty="0" smtClean="0"/>
              <a:t>make a gift and, in return, receive lifetime income from the charity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3200" dirty="0" smtClean="0"/>
              <a:t>avoid capital gains taxes by making charitable gifts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3200" dirty="0" smtClean="0"/>
              <a:t>avoid estate taxes by making charitable gifts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3200" dirty="0" smtClean="0"/>
              <a:t>avoid income taxes by making charitable gifts</a:t>
            </a:r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91000" y="0"/>
            <a:ext cx="4939420" cy="20574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Which of the following types of information would you expect when clicking on the button labeled "_______“? How to…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4191000" cy="1263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600" b="1" dirty="0" smtClean="0"/>
              <a:t>12 types of planned giving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855397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905000"/>
            <a:ext cx="69342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 planning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Planned giving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Giving now &amp; later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ways to give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ways to give smarter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ways to give cheaper, easier, and smarter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2431983" cy="83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definitely expected this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chemeClr val="bg1"/>
                </a:solidFill>
              </a:rPr>
              <a:t>Overall average for all 12 types of planned giving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97276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114800"/>
            <a:ext cx="9144000" cy="16764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905000"/>
            <a:ext cx="69342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 planning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Planned giving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Giving now &amp; later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ways to give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ways to give smarter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Other ways to give cheaper, easier, and smarter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2431983" cy="83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definitely expected this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20%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12%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  7%</a:t>
            </a: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15%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19%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12%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chemeClr val="bg1"/>
                </a:solidFill>
              </a:rPr>
              <a:t>Overall average for all 12 types of planned giving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0798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4953000"/>
            <a:ext cx="9144000" cy="8382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905000"/>
            <a:ext cx="6096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Gift planning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Planned giving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Giving now &amp; later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Other ways to give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Other ways to give smarter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Other ways to give cheaper, easier, and smarter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7" y="762000"/>
            <a:ext cx="2736783" cy="8061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am definitely interested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/>
              <a:t>3</a:t>
            </a:r>
            <a:r>
              <a:rPr lang="en-US" sz="6000" dirty="0" smtClean="0"/>
              <a:t>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/>
              <a:t>4</a:t>
            </a:r>
            <a:r>
              <a:rPr lang="en-US" sz="6000" dirty="0" smtClean="0"/>
              <a:t>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/>
              <a:t>7</a:t>
            </a:r>
            <a:r>
              <a:rPr lang="en-US" sz="6000" dirty="0" smtClean="0"/>
              <a:t>%</a:t>
            </a: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16%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20%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23%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7125" y="838200"/>
            <a:ext cx="2431983" cy="83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definitely expected this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391400" y="1768267"/>
            <a:ext cx="1717708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20%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12%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  7%</a:t>
            </a: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15%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19%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7834"/>
            <a:ext cx="2658459" cy="838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12 types of PG info average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495800" cy="685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chemeClr val="bg1"/>
                </a:solidFill>
              </a:rPr>
              <a:t>Combined Results</a:t>
            </a:r>
          </a:p>
        </p:txBody>
      </p:sp>
    </p:spTree>
    <p:extLst>
      <p:ext uri="{BB962C8B-B14F-4D97-AF65-F5344CB8AC3E}">
        <p14:creationId xmlns:p14="http://schemas.microsoft.com/office/powerpoint/2010/main" val="58744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665"/>
            <a:ext cx="4114800" cy="5710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716" y="0"/>
            <a:ext cx="8490284" cy="205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b="1" dirty="0" smtClean="0"/>
              <a:t>Should you reference tax benefits?</a:t>
            </a:r>
          </a:p>
          <a:p>
            <a:pPr>
              <a:lnSpc>
                <a:spcPct val="80000"/>
              </a:lnSpc>
            </a:pPr>
            <a:r>
              <a:rPr lang="en-US" sz="4400" b="1" dirty="0" smtClean="0"/>
              <a:t>How should you do so?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0783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100" y="1219200"/>
            <a:ext cx="9144000" cy="28956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1905000" cy="5135162"/>
          </a:xfrm>
          <a:prstGeom prst="rect">
            <a:avLst/>
          </a:prstGeom>
          <a:noFill/>
        </p:spPr>
        <p:txBody>
          <a:bodyPr wrap="square" lIns="0" rIns="0">
            <a:noAutofit/>
          </a:bodyPr>
          <a:lstStyle/>
          <a:p>
            <a:pPr lvl="0" algn="ctr">
              <a:lnSpc>
                <a:spcPct val="70000"/>
              </a:lnSpc>
            </a:pPr>
            <a:r>
              <a:rPr lang="en-US" sz="3200" b="1" dirty="0" smtClean="0"/>
              <a:t>Interested Now</a:t>
            </a:r>
          </a:p>
          <a:p>
            <a:pPr lvl="0">
              <a:lnSpc>
                <a:spcPct val="80000"/>
              </a:lnSpc>
            </a:pPr>
            <a:r>
              <a:rPr lang="en-US" sz="7200" b="1" dirty="0">
                <a:solidFill>
                  <a:srgbClr val="FF0000"/>
                </a:solidFill>
              </a:rPr>
              <a:t>50</a:t>
            </a:r>
            <a:r>
              <a:rPr lang="en-US" sz="7200" b="1" dirty="0" smtClean="0">
                <a:solidFill>
                  <a:srgbClr val="FF0000"/>
                </a:solidFill>
              </a:rPr>
              <a:t>%</a:t>
            </a:r>
          </a:p>
          <a:p>
            <a:pPr lvl="0">
              <a:lnSpc>
                <a:spcPct val="80000"/>
              </a:lnSpc>
            </a:pPr>
            <a:endParaRPr lang="en-US" sz="7200" b="1" dirty="0" smtClean="0">
              <a:solidFill>
                <a:srgbClr val="FF0000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7200" b="1" dirty="0" smtClean="0">
                <a:solidFill>
                  <a:srgbClr val="C00000"/>
                </a:solidFill>
              </a:rPr>
              <a:t>33%</a:t>
            </a:r>
          </a:p>
          <a:p>
            <a:pPr lvl="0">
              <a:lnSpc>
                <a:spcPct val="80000"/>
              </a:lnSpc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lvl="0">
              <a:lnSpc>
                <a:spcPct val="80000"/>
              </a:lnSpc>
            </a:pPr>
            <a:endParaRPr lang="en-US" sz="2000" b="1" dirty="0">
              <a:solidFill>
                <a:srgbClr val="C00000"/>
              </a:solidFill>
            </a:endParaRPr>
          </a:p>
          <a:p>
            <a:pPr lvl="0">
              <a:lnSpc>
                <a:spcPct val="80000"/>
              </a:lnSpc>
            </a:pPr>
            <a:endParaRPr lang="en-US" sz="2000" b="1" dirty="0">
              <a:solidFill>
                <a:srgbClr val="C00000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7200" b="1" dirty="0" smtClean="0"/>
              <a:t>31%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086600" y="1447800"/>
            <a:ext cx="2042160" cy="54194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ctr">
              <a:lnSpc>
                <a:spcPct val="70000"/>
              </a:lnSpc>
            </a:pPr>
            <a:r>
              <a:rPr lang="en-US" sz="3200" b="1" dirty="0" smtClean="0"/>
              <a:t>Will Never </a:t>
            </a:r>
            <a:r>
              <a:rPr lang="en-US" sz="3200" b="1" dirty="0"/>
              <a:t>B</a:t>
            </a:r>
            <a:r>
              <a:rPr lang="en-US" sz="3200" b="1" dirty="0" smtClean="0"/>
              <a:t>e </a:t>
            </a:r>
            <a:r>
              <a:rPr lang="en-US" sz="3200" b="1" dirty="0"/>
              <a:t>I</a:t>
            </a:r>
            <a:r>
              <a:rPr lang="en-US" sz="3200" b="1" dirty="0" smtClean="0"/>
              <a:t>nterested</a:t>
            </a:r>
          </a:p>
          <a:p>
            <a:pPr algn="r">
              <a:lnSpc>
                <a:spcPct val="80000"/>
              </a:lnSpc>
            </a:pPr>
            <a:r>
              <a:rPr lang="en-US" sz="7200" b="1" dirty="0">
                <a:solidFill>
                  <a:srgbClr val="FF0000"/>
                </a:solidFill>
              </a:rPr>
              <a:t>8%</a:t>
            </a:r>
            <a:endParaRPr lang="en-US" sz="4000" b="1" dirty="0">
              <a:solidFill>
                <a:srgbClr val="FF0000"/>
              </a:solidFill>
            </a:endParaRPr>
          </a:p>
          <a:p>
            <a:pPr lvl="0" algn="r">
              <a:lnSpc>
                <a:spcPct val="80000"/>
              </a:lnSpc>
            </a:pPr>
            <a:endParaRPr lang="en-US" sz="7200" b="1" dirty="0" smtClean="0">
              <a:solidFill>
                <a:srgbClr val="FF0000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sz="7200" b="1" dirty="0" smtClean="0">
                <a:solidFill>
                  <a:srgbClr val="C00000"/>
                </a:solidFill>
              </a:rPr>
              <a:t>14%</a:t>
            </a:r>
          </a:p>
          <a:p>
            <a:pPr algn="r">
              <a:lnSpc>
                <a:spcPct val="80000"/>
              </a:lnSpc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algn="r">
              <a:lnSpc>
                <a:spcPct val="80000"/>
              </a:lnSpc>
            </a:pPr>
            <a:endParaRPr lang="en-US" sz="2000" b="1" dirty="0">
              <a:solidFill>
                <a:srgbClr val="C00000"/>
              </a:solidFill>
            </a:endParaRPr>
          </a:p>
          <a:p>
            <a:pPr algn="r">
              <a:lnSpc>
                <a:spcPct val="80000"/>
              </a:lnSpc>
            </a:pPr>
            <a:endParaRPr lang="en-US" sz="2000" b="1" dirty="0">
              <a:solidFill>
                <a:srgbClr val="C00000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sz="7200" b="1" dirty="0" smtClean="0"/>
              <a:t>20</a:t>
            </a:r>
            <a:r>
              <a:rPr lang="en-US" sz="7200" b="1" dirty="0"/>
              <a:t>%</a:t>
            </a:r>
          </a:p>
          <a:p>
            <a:pPr lvl="0" algn="r">
              <a:lnSpc>
                <a:spcPct val="80000"/>
              </a:lnSpc>
            </a:pPr>
            <a:endParaRPr lang="en-US" sz="7200" b="1" dirty="0" smtClean="0">
              <a:solidFill>
                <a:srgbClr val="C00000"/>
              </a:solidFill>
            </a:endParaRPr>
          </a:p>
          <a:p>
            <a:pPr lvl="0" algn="r">
              <a:lnSpc>
                <a:spcPct val="80000"/>
              </a:lnSpc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lvl="0" algn="r">
              <a:lnSpc>
                <a:spcPct val="80000"/>
              </a:lnSpc>
            </a:pPr>
            <a:endParaRPr lang="en-US" sz="2000" b="1" dirty="0">
              <a:solidFill>
                <a:srgbClr val="FF0000"/>
              </a:solidFill>
            </a:endParaRPr>
          </a:p>
          <a:p>
            <a:pPr lvl="0" algn="r">
              <a:lnSpc>
                <a:spcPct val="80000"/>
              </a:lnSpc>
            </a:pP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057400" y="1418038"/>
            <a:ext cx="4800600" cy="4107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91440" rIns="91440" bIns="9144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20040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600" i="1" dirty="0" smtClean="0"/>
              <a:t>2014 Survey, 1,904 Respondents, Groups </a:t>
            </a:r>
            <a:r>
              <a:rPr lang="en-US" sz="1600" i="1" dirty="0" smtClean="0">
                <a:solidFill>
                  <a:srgbClr val="FF0000"/>
                </a:solidFill>
              </a:rPr>
              <a:t>D</a:t>
            </a:r>
            <a:r>
              <a:rPr lang="en-US" sz="1600" i="1" dirty="0" smtClean="0">
                <a:solidFill>
                  <a:srgbClr val="C00000"/>
                </a:solidFill>
              </a:rPr>
              <a:t>/E/</a:t>
            </a:r>
            <a:r>
              <a:rPr lang="en-US" sz="1600" b="1" i="1" dirty="0"/>
              <a:t>F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1905000"/>
            <a:ext cx="5486400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Receive a tax deduction and </a:t>
            </a:r>
            <a:r>
              <a:rPr lang="en-US" sz="4400" dirty="0"/>
              <a:t>make a gift that pays you income for life.</a:t>
            </a:r>
            <a:endParaRPr lang="en-US" sz="3600" dirty="0"/>
          </a:p>
          <a:p>
            <a:pPr algn="ctr">
              <a:lnSpc>
                <a:spcPct val="70000"/>
              </a:lnSpc>
            </a:pP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4000" dirty="0"/>
              <a:t>Make a gift that pays you income for life </a:t>
            </a:r>
            <a:r>
              <a:rPr lang="en-US" sz="4000" b="1" dirty="0">
                <a:solidFill>
                  <a:srgbClr val="C00000"/>
                </a:solidFill>
              </a:rPr>
              <a:t>and receive a tax </a:t>
            </a:r>
            <a:r>
              <a:rPr lang="en-US" sz="4000" b="1" dirty="0" smtClean="0">
                <a:solidFill>
                  <a:srgbClr val="C00000"/>
                </a:solidFill>
              </a:rPr>
              <a:t>deduction.</a:t>
            </a:r>
          </a:p>
          <a:p>
            <a:pPr algn="ctr">
              <a:lnSpc>
                <a:spcPct val="70000"/>
              </a:lnSpc>
            </a:pPr>
            <a:endParaRPr lang="en-US" sz="4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4000" dirty="0"/>
              <a:t>Make a gift that pays you income for life.</a:t>
            </a:r>
          </a:p>
          <a:p>
            <a:pPr algn="ctr">
              <a:lnSpc>
                <a:spcPct val="70000"/>
              </a:lnSpc>
            </a:pPr>
            <a:endParaRPr lang="en-US" sz="4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73738"/>
          </a:xfrm>
          <a:prstGeom prst="rect">
            <a:avLst/>
          </a:prstGeom>
          <a:solidFill>
            <a:schemeClr val="tx1"/>
          </a:solidFill>
        </p:spPr>
        <p:txBody>
          <a:bodyPr wrap="square" tIns="9144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5400" b="1" dirty="0" smtClean="0">
                <a:solidFill>
                  <a:schemeClr val="bg1"/>
                </a:solidFill>
              </a:rPr>
              <a:t>Previous finding (2014 survey)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1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" y="1219200"/>
            <a:ext cx="9144000" cy="34290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1905000" cy="5135162"/>
          </a:xfrm>
          <a:prstGeom prst="rect">
            <a:avLst/>
          </a:prstGeom>
          <a:noFill/>
        </p:spPr>
        <p:txBody>
          <a:bodyPr wrap="square" lIns="0" rIns="0">
            <a:noAutofit/>
          </a:bodyPr>
          <a:lstStyle/>
          <a:p>
            <a:pPr lvl="0" algn="ctr">
              <a:lnSpc>
                <a:spcPct val="70000"/>
              </a:lnSpc>
            </a:pPr>
            <a:r>
              <a:rPr lang="en-US" sz="3200" b="1" dirty="0" smtClean="0"/>
              <a:t>Interested Now</a:t>
            </a:r>
          </a:p>
          <a:p>
            <a:pPr lvl="0">
              <a:lnSpc>
                <a:spcPct val="80000"/>
              </a:lnSpc>
            </a:pPr>
            <a:r>
              <a:rPr lang="en-US" sz="7200" b="1" dirty="0">
                <a:solidFill>
                  <a:srgbClr val="C00000"/>
                </a:solidFill>
              </a:rPr>
              <a:t>50</a:t>
            </a:r>
            <a:r>
              <a:rPr lang="en-US" sz="7200" b="1" dirty="0" smtClean="0">
                <a:solidFill>
                  <a:srgbClr val="C00000"/>
                </a:solidFill>
              </a:rPr>
              <a:t>%</a:t>
            </a:r>
          </a:p>
          <a:p>
            <a:pPr lvl="0">
              <a:lnSpc>
                <a:spcPct val="80000"/>
              </a:lnSpc>
            </a:pPr>
            <a:endParaRPr lang="en-US" sz="7200" b="1" dirty="0" smtClean="0">
              <a:solidFill>
                <a:srgbClr val="FF0000"/>
              </a:solidFill>
            </a:endParaRPr>
          </a:p>
          <a:p>
            <a:pPr lvl="0">
              <a:lnSpc>
                <a:spcPct val="80000"/>
              </a:lnSpc>
            </a:pPr>
            <a:endParaRPr lang="en-US" sz="7200" b="1" dirty="0" smtClean="0">
              <a:solidFill>
                <a:srgbClr val="FF0000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7200" b="1" dirty="0" smtClean="0"/>
              <a:t>31%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086600" y="1447800"/>
            <a:ext cx="2042160" cy="54194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ctr">
              <a:lnSpc>
                <a:spcPct val="70000"/>
              </a:lnSpc>
            </a:pPr>
            <a:r>
              <a:rPr lang="en-US" sz="3200" b="1" dirty="0" smtClean="0"/>
              <a:t>Will Never </a:t>
            </a:r>
            <a:r>
              <a:rPr lang="en-US" sz="3200" b="1" dirty="0"/>
              <a:t>B</a:t>
            </a:r>
            <a:r>
              <a:rPr lang="en-US" sz="3200" b="1" dirty="0" smtClean="0"/>
              <a:t>e </a:t>
            </a:r>
            <a:r>
              <a:rPr lang="en-US" sz="3200" b="1" dirty="0"/>
              <a:t>I</a:t>
            </a:r>
            <a:r>
              <a:rPr lang="en-US" sz="3200" b="1" dirty="0" smtClean="0"/>
              <a:t>nterested</a:t>
            </a:r>
          </a:p>
          <a:p>
            <a:pPr algn="r">
              <a:lnSpc>
                <a:spcPct val="80000"/>
              </a:lnSpc>
            </a:pPr>
            <a:r>
              <a:rPr lang="en-US" sz="7200" b="1" dirty="0">
                <a:solidFill>
                  <a:srgbClr val="C00000"/>
                </a:solidFill>
              </a:rPr>
              <a:t>8%</a:t>
            </a:r>
            <a:endParaRPr lang="en-US" sz="4000" b="1" dirty="0">
              <a:solidFill>
                <a:srgbClr val="C00000"/>
              </a:solidFill>
            </a:endParaRPr>
          </a:p>
          <a:p>
            <a:pPr lvl="0" algn="r">
              <a:lnSpc>
                <a:spcPct val="80000"/>
              </a:lnSpc>
            </a:pPr>
            <a:endParaRPr lang="en-US" sz="7200" b="1" dirty="0" smtClean="0">
              <a:solidFill>
                <a:srgbClr val="FF0000"/>
              </a:solidFill>
            </a:endParaRPr>
          </a:p>
          <a:p>
            <a:pPr lvl="0" algn="r">
              <a:lnSpc>
                <a:spcPct val="80000"/>
              </a:lnSpc>
            </a:pPr>
            <a:endParaRPr lang="en-US" sz="7200" b="1" dirty="0" smtClean="0">
              <a:solidFill>
                <a:srgbClr val="FF0000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sz="7200" b="1" dirty="0" smtClean="0"/>
              <a:t>20</a:t>
            </a:r>
            <a:r>
              <a:rPr lang="en-US" sz="7200" b="1" dirty="0"/>
              <a:t>%</a:t>
            </a:r>
          </a:p>
          <a:p>
            <a:pPr lvl="0" algn="r">
              <a:lnSpc>
                <a:spcPct val="80000"/>
              </a:lnSpc>
            </a:pPr>
            <a:endParaRPr lang="en-US" sz="7200" b="1" dirty="0" smtClean="0">
              <a:solidFill>
                <a:srgbClr val="C00000"/>
              </a:solidFill>
            </a:endParaRPr>
          </a:p>
          <a:p>
            <a:pPr lvl="0" algn="r">
              <a:lnSpc>
                <a:spcPct val="80000"/>
              </a:lnSpc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lvl="0" algn="r">
              <a:lnSpc>
                <a:spcPct val="80000"/>
              </a:lnSpc>
            </a:pPr>
            <a:endParaRPr lang="en-US" sz="2000" b="1" dirty="0">
              <a:solidFill>
                <a:srgbClr val="FF0000"/>
              </a:solidFill>
            </a:endParaRPr>
          </a:p>
          <a:p>
            <a:pPr lvl="0" algn="r">
              <a:lnSpc>
                <a:spcPct val="80000"/>
              </a:lnSpc>
            </a:pP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057400" y="1418038"/>
            <a:ext cx="4800600" cy="4107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91440" rIns="91440" bIns="9144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20040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600" i="1" dirty="0" smtClean="0"/>
              <a:t>2014 Nov. Survey, 1,006 Respondents, Groups </a:t>
            </a:r>
            <a:r>
              <a:rPr lang="en-US" sz="1600" i="1" dirty="0" smtClean="0">
                <a:solidFill>
                  <a:srgbClr val="FF0000"/>
                </a:solidFill>
              </a:rPr>
              <a:t>X/</a:t>
            </a:r>
            <a:r>
              <a:rPr lang="en-US" sz="1600" i="1" dirty="0"/>
              <a:t>Y</a:t>
            </a:r>
            <a:endParaRPr lang="en-US" sz="1600" i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315200" y="2514600"/>
            <a:ext cx="15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" y="2514600"/>
            <a:ext cx="15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28800" y="2506980"/>
            <a:ext cx="548640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</a:pPr>
            <a:r>
              <a:rPr lang="en-US" sz="4400" b="1" dirty="0" smtClean="0">
                <a:solidFill>
                  <a:srgbClr val="C00000"/>
                </a:solidFill>
              </a:rPr>
              <a:t>Avoid capital gains tax by </a:t>
            </a:r>
            <a:r>
              <a:rPr lang="en-US" sz="4400" dirty="0" smtClean="0"/>
              <a:t>making a </a:t>
            </a:r>
            <a:r>
              <a:rPr lang="en-US" sz="4400" dirty="0"/>
              <a:t>gift </a:t>
            </a:r>
            <a:r>
              <a:rPr lang="en-US" sz="4400" dirty="0" smtClean="0"/>
              <a:t>of stocks or bonds to a charity.</a:t>
            </a:r>
            <a:endParaRPr lang="en-US" sz="3600" dirty="0"/>
          </a:p>
          <a:p>
            <a:pPr algn="ctr">
              <a:lnSpc>
                <a:spcPct val="70000"/>
              </a:lnSpc>
            </a:pP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</a:pPr>
            <a:endParaRPr lang="en-US" sz="4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4000" dirty="0" smtClean="0"/>
              <a:t>Make a gift of stocks or bonds to charity.</a:t>
            </a:r>
            <a:endParaRPr lang="en-US" sz="4000" dirty="0"/>
          </a:p>
          <a:p>
            <a:pPr algn="ctr">
              <a:lnSpc>
                <a:spcPct val="70000"/>
              </a:lnSpc>
            </a:pPr>
            <a:endParaRPr lang="en-US" sz="4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73738"/>
          </a:xfrm>
          <a:prstGeom prst="rect">
            <a:avLst/>
          </a:prstGeom>
          <a:solidFill>
            <a:schemeClr val="tx1"/>
          </a:solidFill>
        </p:spPr>
        <p:txBody>
          <a:bodyPr wrap="square" tIns="9144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5400" b="1" dirty="0" smtClean="0">
                <a:solidFill>
                  <a:schemeClr val="bg1"/>
                </a:solidFill>
              </a:rPr>
              <a:t>Previous finding (2014 survey)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960" y="1752600"/>
            <a:ext cx="6934200" cy="480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/>
              <a:t>Avoid taxes by giving stocks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/>
              <a:t>How to avoid taxes by giving stocks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4000" b="1" dirty="0"/>
              <a:t>Save taxes by giving stocks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/>
              <a:t>Tax </a:t>
            </a:r>
            <a:r>
              <a:rPr lang="en-US" sz="4000" b="1" dirty="0"/>
              <a:t>tips when giving </a:t>
            </a:r>
            <a:r>
              <a:rPr lang="en-US" sz="4000" b="1" dirty="0" smtClean="0"/>
              <a:t>stocks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/>
              <a:t>Avoiding capital gains taxes by giving stocks</a:t>
            </a:r>
            <a:endParaRPr lang="en-US" sz="4000" b="1" dirty="0"/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/>
              <a:t>Giving stocks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US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-20320" y="0"/>
            <a:ext cx="19747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might be/am definitely interested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571" y="16002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  <a:endParaRPr lang="en-US" sz="60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0"/>
            <a:ext cx="5791200" cy="122080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Please rate your level of interest in clicking on the button to read the corresponding information.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08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76400"/>
            <a:ext cx="9144000" cy="46482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9960" y="1752600"/>
            <a:ext cx="6934200" cy="480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/>
              <a:t>Avoid taxes by giving stocks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/>
              <a:t>How to avoid taxes by giving stocks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4000" b="1" dirty="0"/>
              <a:t>Save taxes by giving stocks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/>
              <a:t>Tax </a:t>
            </a:r>
            <a:r>
              <a:rPr lang="en-US" sz="4000" b="1" dirty="0"/>
              <a:t>tips when giving </a:t>
            </a:r>
            <a:r>
              <a:rPr lang="en-US" sz="4000" b="1" dirty="0" smtClean="0"/>
              <a:t>stocks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/>
              <a:t>Avoiding capital gains taxes by giving stocks</a:t>
            </a:r>
            <a:endParaRPr lang="en-US" sz="4000" b="1" dirty="0"/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4000" b="1" dirty="0" smtClean="0"/>
              <a:t>Giving stocks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US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-20320" y="0"/>
            <a:ext cx="19747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might be/am definitely interested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571" y="16002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b="1" dirty="0" smtClean="0"/>
              <a:t>28%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900" b="1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b="1" dirty="0" smtClean="0"/>
              <a:t>27%</a:t>
            </a:r>
            <a:endParaRPr lang="en-US" sz="900" b="1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900" b="1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b="1" dirty="0"/>
              <a:t>25%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b="1" dirty="0" smtClean="0"/>
              <a:t>24%</a:t>
            </a:r>
            <a:endParaRPr lang="en-US" sz="900" b="1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b="1" dirty="0" smtClean="0"/>
              <a:t>24%</a:t>
            </a:r>
            <a:endParaRPr lang="en-US" sz="900" b="1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900" b="1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b="1" dirty="0" smtClean="0"/>
              <a:t>16%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0"/>
            <a:ext cx="5791200" cy="122080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Please rate your level of interest in clicking on the button to read the corresponding information.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71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" y="762000"/>
            <a:ext cx="913323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0" y="0"/>
            <a:ext cx="9144000" cy="205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How should you say that you want to share information about making a gift in a will?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272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9137651" cy="68580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53716" y="0"/>
            <a:ext cx="79248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14333"/>
                </a:solidFill>
              </a:rPr>
              <a:t>New Research Questions</a:t>
            </a:r>
            <a:endParaRPr lang="en-US" sz="4800" b="1" dirty="0">
              <a:solidFill>
                <a:srgbClr val="7143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91200"/>
            <a:ext cx="9144000" cy="9494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smtClean="0"/>
              <a:t>What does the latest data say about trends in charitable estate planning?</a:t>
            </a:r>
          </a:p>
        </p:txBody>
      </p:sp>
    </p:spTree>
    <p:extLst>
      <p:ext uri="{BB962C8B-B14F-4D97-AF65-F5344CB8AC3E}">
        <p14:creationId xmlns:p14="http://schemas.microsoft.com/office/powerpoint/2010/main" val="4167826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447800"/>
            <a:ext cx="69342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in wills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in a will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Tax tips for gifts in a will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How to make gifts in a will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in </a:t>
            </a:r>
            <a:r>
              <a:rPr lang="en-US" sz="4000" b="1" dirty="0"/>
              <a:t>your </a:t>
            </a:r>
            <a:r>
              <a:rPr lang="en-US" sz="4000" b="1" dirty="0" smtClean="0"/>
              <a:t>will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Will planning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Bequest </a:t>
            </a:r>
            <a:r>
              <a:rPr lang="en-US" sz="4000" b="1" dirty="0"/>
              <a:t>gifts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endParaRPr lang="en-US" sz="4000" dirty="0"/>
          </a:p>
          <a:p>
            <a:pPr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497" y="30480"/>
            <a:ext cx="28129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I might be/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am definitely interested</a:t>
            </a:r>
          </a:p>
          <a:p>
            <a:pPr>
              <a:lnSpc>
                <a:spcPct val="80000"/>
              </a:lnSpc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  <a:endParaRPr lang="en-US" sz="60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1385147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447800"/>
            <a:ext cx="69342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in wills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in a will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Tax tips for gifts in a will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How to make gifts in a will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in </a:t>
            </a:r>
            <a:r>
              <a:rPr lang="en-US" sz="4000" b="1" dirty="0"/>
              <a:t>your </a:t>
            </a:r>
            <a:r>
              <a:rPr lang="en-US" sz="4000" b="1" dirty="0" smtClean="0"/>
              <a:t>will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Will planning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Bequest </a:t>
            </a:r>
            <a:r>
              <a:rPr lang="en-US" sz="4000" b="1" dirty="0"/>
              <a:t>gifts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endParaRPr lang="en-US" sz="4000" dirty="0"/>
          </a:p>
          <a:p>
            <a:pPr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497" y="30480"/>
            <a:ext cx="28129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I might be/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am definitely interested</a:t>
            </a:r>
          </a:p>
          <a:p>
            <a:pPr>
              <a:lnSpc>
                <a:spcPct val="80000"/>
              </a:lnSpc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26%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26%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27%</a:t>
            </a: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27%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28%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28%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18</a:t>
            </a:r>
            <a:r>
              <a:rPr lang="en-US" sz="6000" dirty="0"/>
              <a:t>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3756576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" y="1219200"/>
            <a:ext cx="9144000" cy="28956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238"/>
            <a:ext cx="1905000" cy="5135162"/>
          </a:xfrm>
          <a:prstGeom prst="rect">
            <a:avLst/>
          </a:prstGeom>
          <a:noFill/>
        </p:spPr>
        <p:txBody>
          <a:bodyPr wrap="square" lIns="0" rIns="0">
            <a:noAutofit/>
          </a:bodyPr>
          <a:lstStyle/>
          <a:p>
            <a:pPr lvl="0" algn="ctr">
              <a:lnSpc>
                <a:spcPct val="70000"/>
              </a:lnSpc>
            </a:pPr>
            <a:r>
              <a:rPr lang="en-US" sz="3200" b="1" dirty="0" smtClean="0"/>
              <a:t>Interested Now</a:t>
            </a:r>
          </a:p>
          <a:p>
            <a:pPr lvl="0" algn="ctr">
              <a:lnSpc>
                <a:spcPct val="80000"/>
              </a:lnSpc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 algn="ctr">
              <a:lnSpc>
                <a:spcPct val="80000"/>
              </a:lnSpc>
            </a:pPr>
            <a:r>
              <a:rPr lang="en-US" sz="7200" b="1" dirty="0" smtClean="0"/>
              <a:t>23%</a:t>
            </a:r>
          </a:p>
          <a:p>
            <a:pPr lvl="0" algn="ctr">
              <a:lnSpc>
                <a:spcPct val="80000"/>
              </a:lnSpc>
            </a:pPr>
            <a:endParaRPr lang="en-US" sz="4000" b="1" dirty="0" smtClean="0"/>
          </a:p>
          <a:p>
            <a:pPr lvl="0" algn="ctr">
              <a:lnSpc>
                <a:spcPct val="80000"/>
              </a:lnSpc>
            </a:pPr>
            <a:endParaRPr lang="en-US" sz="4000" b="1" dirty="0"/>
          </a:p>
          <a:p>
            <a:pPr lvl="0" algn="ctr">
              <a:lnSpc>
                <a:spcPct val="80000"/>
              </a:lnSpc>
            </a:pPr>
            <a:r>
              <a:rPr lang="en-U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12%</a:t>
            </a:r>
            <a:endParaRPr lang="en-US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algn="ctr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086600" y="1524000"/>
            <a:ext cx="2042160" cy="54194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ctr">
              <a:lnSpc>
                <a:spcPct val="70000"/>
              </a:lnSpc>
            </a:pPr>
            <a:r>
              <a:rPr lang="en-US" sz="3200" b="1" dirty="0" smtClean="0"/>
              <a:t>Will Never </a:t>
            </a:r>
            <a:r>
              <a:rPr lang="en-US" sz="3200" b="1" dirty="0"/>
              <a:t>B</a:t>
            </a:r>
            <a:r>
              <a:rPr lang="en-US" sz="3200" b="1" dirty="0" smtClean="0"/>
              <a:t>e </a:t>
            </a:r>
            <a:r>
              <a:rPr lang="en-US" sz="3200" b="1" dirty="0"/>
              <a:t>I</a:t>
            </a:r>
            <a:r>
              <a:rPr lang="en-US" sz="3200" b="1" dirty="0" smtClean="0"/>
              <a:t>nterested</a:t>
            </a:r>
          </a:p>
          <a:p>
            <a:pPr lvl="0" algn="ctr">
              <a:lnSpc>
                <a:spcPct val="80000"/>
              </a:lnSpc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 algn="ctr">
              <a:lnSpc>
                <a:spcPct val="80000"/>
              </a:lnSpc>
            </a:pPr>
            <a:r>
              <a:rPr lang="en-US" sz="7200" b="1" dirty="0" smtClean="0"/>
              <a:t>12%</a:t>
            </a:r>
          </a:p>
          <a:p>
            <a:pPr lvl="0" algn="ctr">
              <a:lnSpc>
                <a:spcPct val="80000"/>
              </a:lnSpc>
            </a:pPr>
            <a:endParaRPr lang="en-US" sz="4000" b="1" dirty="0" smtClean="0"/>
          </a:p>
          <a:p>
            <a:pPr lvl="0" algn="ctr">
              <a:lnSpc>
                <a:spcPct val="80000"/>
              </a:lnSpc>
            </a:pPr>
            <a:endParaRPr lang="en-US" sz="4000" b="1" dirty="0"/>
          </a:p>
          <a:p>
            <a:pPr lvl="0" algn="ctr">
              <a:lnSpc>
                <a:spcPct val="80000"/>
              </a:lnSpc>
            </a:pPr>
            <a:r>
              <a:rPr lang="en-U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14%</a:t>
            </a:r>
          </a:p>
          <a:p>
            <a:pPr lvl="0" algn="ctr">
              <a:lnSpc>
                <a:spcPct val="80000"/>
              </a:lnSpc>
            </a:pP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057400" y="1418038"/>
            <a:ext cx="4800600" cy="4107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91440" rIns="91440" bIns="9144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20040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600" i="1" dirty="0" smtClean="0"/>
              <a:t>2014 Survey, 1,246 Respondents, Groups D/</a:t>
            </a:r>
            <a:r>
              <a:rPr lang="en-US" sz="1600" i="1" dirty="0" smtClean="0">
                <a:solidFill>
                  <a:srgbClr val="990000"/>
                </a:solidFill>
              </a:rPr>
              <a:t>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315200" y="2590800"/>
            <a:ext cx="15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" y="2590800"/>
            <a:ext cx="15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05000" y="2200293"/>
            <a:ext cx="5257800" cy="476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</a:pPr>
            <a:endParaRPr lang="en-US" dirty="0" smtClean="0"/>
          </a:p>
          <a:p>
            <a:pPr algn="ctr">
              <a:lnSpc>
                <a:spcPct val="7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</a:pPr>
            <a:endParaRPr lang="en-US" sz="3200" dirty="0" smtClean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4000" dirty="0" smtClean="0"/>
              <a:t>Make </a:t>
            </a:r>
            <a:r>
              <a:rPr lang="en-US" sz="4000" dirty="0"/>
              <a:t>a gift to charity in my will</a:t>
            </a:r>
          </a:p>
          <a:p>
            <a:pPr lvl="0" algn="ctr">
              <a:lnSpc>
                <a:spcPct val="70000"/>
              </a:lnSpc>
            </a:pPr>
            <a:endParaRPr lang="en-US" sz="4000" dirty="0" smtClean="0">
              <a:solidFill>
                <a:srgbClr val="FF0000"/>
              </a:solidFill>
            </a:endParaRPr>
          </a:p>
          <a:p>
            <a:pPr lvl="0" algn="ctr">
              <a:lnSpc>
                <a:spcPct val="7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4000" dirty="0" smtClean="0"/>
              <a:t>Make 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bequest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gift to charity</a:t>
            </a:r>
            <a:endParaRPr lang="en-US" sz="4000" dirty="0"/>
          </a:p>
          <a:p>
            <a:pPr algn="ctr">
              <a:lnSpc>
                <a:spcPct val="7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</a:pP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73738"/>
          </a:xfrm>
          <a:prstGeom prst="rect">
            <a:avLst/>
          </a:prstGeom>
          <a:solidFill>
            <a:schemeClr val="tx1"/>
          </a:solidFill>
        </p:spPr>
        <p:txBody>
          <a:bodyPr wrap="square" tIns="9144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5400" b="1" dirty="0" smtClean="0">
                <a:solidFill>
                  <a:schemeClr val="bg1"/>
                </a:solidFill>
              </a:rPr>
              <a:t>Previous finding (2014 survey)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9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5400" y="2362200"/>
            <a:ext cx="9144000" cy="2286000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238"/>
            <a:ext cx="1905000" cy="5135162"/>
          </a:xfrm>
          <a:prstGeom prst="rect">
            <a:avLst/>
          </a:prstGeom>
          <a:noFill/>
        </p:spPr>
        <p:txBody>
          <a:bodyPr wrap="square" lIns="0" rIns="0">
            <a:noAutofit/>
          </a:bodyPr>
          <a:lstStyle/>
          <a:p>
            <a:pPr lvl="0" algn="ctr">
              <a:lnSpc>
                <a:spcPct val="70000"/>
              </a:lnSpc>
            </a:pPr>
            <a:r>
              <a:rPr lang="en-US" sz="3200" b="1" dirty="0" smtClean="0"/>
              <a:t>Interested Now</a:t>
            </a:r>
          </a:p>
          <a:p>
            <a:pPr lvl="0" algn="ctr">
              <a:lnSpc>
                <a:spcPct val="80000"/>
              </a:lnSpc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 algn="ctr">
              <a:lnSpc>
                <a:spcPct val="80000"/>
              </a:lnSpc>
            </a:pPr>
            <a:r>
              <a:rPr lang="en-US" sz="7200" b="1" dirty="0" smtClean="0">
                <a:solidFill>
                  <a:srgbClr val="C00000"/>
                </a:solidFill>
              </a:rPr>
              <a:t>12%</a:t>
            </a:r>
          </a:p>
          <a:p>
            <a:pPr lvl="0" algn="ctr">
              <a:lnSpc>
                <a:spcPct val="80000"/>
              </a:lnSpc>
            </a:pPr>
            <a:endParaRPr lang="en-US" sz="6600" b="1" dirty="0" smtClean="0"/>
          </a:p>
          <a:p>
            <a:pPr lvl="0" algn="ctr">
              <a:lnSpc>
                <a:spcPct val="80000"/>
              </a:lnSpc>
            </a:pPr>
            <a:endParaRPr lang="en-US" sz="4000" b="1" dirty="0"/>
          </a:p>
          <a:p>
            <a:pPr lvl="0" algn="ctr">
              <a:lnSpc>
                <a:spcPct val="80000"/>
              </a:lnSpc>
            </a:pPr>
            <a:r>
              <a:rPr lang="en-US" sz="7200" b="1" dirty="0"/>
              <a:t>9</a:t>
            </a:r>
            <a:r>
              <a:rPr lang="en-US" sz="7200" b="1" dirty="0" smtClean="0"/>
              <a:t>%</a:t>
            </a:r>
            <a:endParaRPr lang="en-US" sz="4000" dirty="0" smtClean="0"/>
          </a:p>
          <a:p>
            <a:pPr lvl="0" algn="ctr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086600" y="1524000"/>
            <a:ext cx="2042160" cy="54194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ctr">
              <a:lnSpc>
                <a:spcPct val="70000"/>
              </a:lnSpc>
            </a:pPr>
            <a:r>
              <a:rPr lang="en-US" sz="3200" b="1" dirty="0" smtClean="0"/>
              <a:t>Will Never </a:t>
            </a:r>
            <a:r>
              <a:rPr lang="en-US" sz="3200" b="1" dirty="0"/>
              <a:t>B</a:t>
            </a:r>
            <a:r>
              <a:rPr lang="en-US" sz="3200" b="1" dirty="0" smtClean="0"/>
              <a:t>e </a:t>
            </a:r>
            <a:r>
              <a:rPr lang="en-US" sz="3200" b="1" dirty="0"/>
              <a:t>I</a:t>
            </a:r>
            <a:r>
              <a:rPr lang="en-US" sz="3200" b="1" dirty="0" smtClean="0"/>
              <a:t>nterested</a:t>
            </a:r>
          </a:p>
          <a:p>
            <a:pPr lvl="0" algn="ctr">
              <a:lnSpc>
                <a:spcPct val="80000"/>
              </a:lnSpc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 algn="ctr">
              <a:lnSpc>
                <a:spcPct val="80000"/>
              </a:lnSpc>
            </a:pPr>
            <a:r>
              <a:rPr lang="en-US" sz="7200" b="1" dirty="0" smtClean="0">
                <a:solidFill>
                  <a:srgbClr val="C00000"/>
                </a:solidFill>
              </a:rPr>
              <a:t>26%</a:t>
            </a:r>
          </a:p>
          <a:p>
            <a:pPr lvl="0" algn="ctr">
              <a:lnSpc>
                <a:spcPct val="80000"/>
              </a:lnSpc>
            </a:pPr>
            <a:endParaRPr lang="en-US" sz="7200" b="1" dirty="0" smtClean="0"/>
          </a:p>
          <a:p>
            <a:pPr lvl="0" algn="ctr">
              <a:lnSpc>
                <a:spcPct val="80000"/>
              </a:lnSpc>
            </a:pPr>
            <a:endParaRPr lang="en-US" sz="4000" b="1" dirty="0"/>
          </a:p>
          <a:p>
            <a:pPr lvl="0" algn="ctr">
              <a:lnSpc>
                <a:spcPct val="80000"/>
              </a:lnSpc>
            </a:pPr>
            <a:r>
              <a:rPr lang="en-US" sz="7200" b="1" dirty="0" smtClean="0"/>
              <a:t>31%</a:t>
            </a:r>
          </a:p>
          <a:p>
            <a:pPr lvl="0" algn="ctr">
              <a:lnSpc>
                <a:spcPct val="80000"/>
              </a:lnSpc>
            </a:pP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057400" y="1418038"/>
            <a:ext cx="4800600" cy="4107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91440" rIns="91440" bIns="9144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20040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600" i="1" dirty="0" smtClean="0"/>
              <a:t>2014 Survey, 1,203 Respondents, Groups </a:t>
            </a:r>
            <a:r>
              <a:rPr lang="en-US" sz="1600" i="1" dirty="0" smtClean="0">
                <a:solidFill>
                  <a:srgbClr val="FF0000"/>
                </a:solidFill>
              </a:rPr>
              <a:t>D</a:t>
            </a:r>
            <a:r>
              <a:rPr lang="en-US" sz="1600" i="1" dirty="0" smtClean="0"/>
              <a:t>/C</a:t>
            </a:r>
            <a:endParaRPr lang="en-US" sz="16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15200" y="2590800"/>
            <a:ext cx="15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" y="2590800"/>
            <a:ext cx="15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05000" y="2200293"/>
            <a:ext cx="5257800" cy="498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endParaRPr lang="en-US" dirty="0" smtClean="0"/>
          </a:p>
          <a:p>
            <a:pPr algn="ctr">
              <a:lnSpc>
                <a:spcPct val="70000"/>
              </a:lnSpc>
            </a:pPr>
            <a:r>
              <a:rPr lang="en-US" sz="3200" dirty="0" smtClean="0"/>
              <a:t>Make a </a:t>
            </a:r>
            <a:r>
              <a:rPr lang="en-US" sz="3200" dirty="0"/>
              <a:t>gift by naming a charity as a </a:t>
            </a:r>
            <a:r>
              <a:rPr lang="en-US" sz="4400" b="1" dirty="0">
                <a:solidFill>
                  <a:srgbClr val="C00000"/>
                </a:solidFill>
              </a:rPr>
              <a:t>transfer-on-death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beneficiary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on a bank account or retirement </a:t>
            </a:r>
            <a:r>
              <a:rPr lang="en-US" sz="3200" dirty="0" smtClean="0"/>
              <a:t>account.</a:t>
            </a:r>
          </a:p>
          <a:p>
            <a:pPr lvl="0" algn="ctr">
              <a:lnSpc>
                <a:spcPct val="70000"/>
              </a:lnSpc>
            </a:pPr>
            <a:endParaRPr lang="en-US" sz="440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3200" dirty="0" smtClean="0"/>
              <a:t>Make </a:t>
            </a:r>
            <a:r>
              <a:rPr lang="en-US" sz="3200" dirty="0"/>
              <a:t>a </a:t>
            </a:r>
            <a:r>
              <a:rPr lang="en-US" sz="4800" b="1" dirty="0"/>
              <a:t>bequest</a:t>
            </a:r>
            <a:r>
              <a:rPr lang="en-US" sz="3200" dirty="0"/>
              <a:t> gift by naming a charity as a </a:t>
            </a:r>
            <a:r>
              <a:rPr lang="en-US" sz="4400" b="1" dirty="0"/>
              <a:t>beneficiary </a:t>
            </a:r>
            <a:r>
              <a:rPr lang="en-US" sz="3200" dirty="0"/>
              <a:t>on a bank account or retirement account.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</a:pP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84830"/>
          </a:xfrm>
          <a:prstGeom prst="rect">
            <a:avLst/>
          </a:prstGeom>
          <a:solidFill>
            <a:schemeClr val="tx1"/>
          </a:solidFill>
        </p:spPr>
        <p:txBody>
          <a:bodyPr wrap="square" tIns="9144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5400" b="1" dirty="0" smtClean="0">
                <a:solidFill>
                  <a:srgbClr val="FF0000"/>
                </a:solidFill>
              </a:rPr>
              <a:t>Don’t use “Bequest” 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7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" y="0"/>
            <a:ext cx="457739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0"/>
            <a:ext cx="4653280" cy="205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 smtClean="0"/>
              <a:t>What about broader estate planning terms?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84274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905000"/>
            <a:ext cx="69342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Will planning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Legacy planning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Legacy giving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Planning with trusts &amp; estates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Estate planning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Estate giving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7" y="457200"/>
            <a:ext cx="28129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I might be/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am definitely interested</a:t>
            </a:r>
          </a:p>
          <a:p>
            <a:pPr>
              <a:lnSpc>
                <a:spcPct val="80000"/>
              </a:lnSpc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__%</a:t>
            </a:r>
          </a:p>
        </p:txBody>
      </p:sp>
    </p:spTree>
    <p:extLst>
      <p:ext uri="{BB962C8B-B14F-4D97-AF65-F5344CB8AC3E}">
        <p14:creationId xmlns:p14="http://schemas.microsoft.com/office/powerpoint/2010/main" val="24706053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" y="1676400"/>
            <a:ext cx="9144000" cy="8382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" y="1676400"/>
            <a:ext cx="9144000" cy="24384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905000"/>
            <a:ext cx="69342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Will planning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Legacy planning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Legacy giving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Planning with trusts &amp; estates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Estate planning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Estate giving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7" y="457200"/>
            <a:ext cx="28129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I might be/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am definitely interested</a:t>
            </a:r>
          </a:p>
          <a:p>
            <a:pPr>
              <a:lnSpc>
                <a:spcPct val="80000"/>
              </a:lnSpc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28%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18%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18%</a:t>
            </a:r>
            <a:endParaRPr lang="en-US" sz="9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17%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16%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6000" dirty="0" smtClean="0"/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4210448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276"/>
            <a:ext cx="9144000" cy="5671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44000" cy="205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4800" b="1" dirty="0" smtClean="0">
                <a:solidFill>
                  <a:srgbClr val="960000"/>
                </a:solidFill>
              </a:rPr>
              <a:t>Instead of a broad estate planning term, what about a long list of several </a:t>
            </a:r>
            <a:r>
              <a:rPr lang="en-US" sz="4800" b="1" dirty="0">
                <a:solidFill>
                  <a:srgbClr val="960000"/>
                </a:solidFill>
              </a:rPr>
              <a:t>terms? </a:t>
            </a:r>
          </a:p>
        </p:txBody>
      </p:sp>
    </p:spTree>
    <p:extLst>
      <p:ext uri="{BB962C8B-B14F-4D97-AF65-F5344CB8AC3E}">
        <p14:creationId xmlns:p14="http://schemas.microsoft.com/office/powerpoint/2010/main" val="2764650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905000"/>
            <a:ext cx="69342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in wills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/>
              <a:t>Gifts in wills, trusts, or retirement accounts 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in wills, trusts, retirement accounts, or life insurance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in wills &amp; trusts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7" y="457200"/>
            <a:ext cx="28129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I might be/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am definitely interested</a:t>
            </a:r>
          </a:p>
          <a:p>
            <a:pPr>
              <a:lnSpc>
                <a:spcPct val="80000"/>
              </a:lnSpc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  <a:endParaRPr lang="en-US" sz="2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2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  <a:endParaRPr lang="en-US" sz="80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24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  <a:endParaRPr lang="en-US" sz="12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1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</p:txBody>
      </p:sp>
    </p:spTree>
    <p:extLst>
      <p:ext uri="{BB962C8B-B14F-4D97-AF65-F5344CB8AC3E}">
        <p14:creationId xmlns:p14="http://schemas.microsoft.com/office/powerpoint/2010/main" val="941036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" y="1828800"/>
            <a:ext cx="9144000" cy="44958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905000"/>
            <a:ext cx="69342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in wills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/>
              <a:t>Gifts in wills, trusts, or retirement accounts 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in wills, trusts, retirement accounts, or life insurance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in wills &amp; trusts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7" y="457200"/>
            <a:ext cx="28129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I might be/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am definitely interested</a:t>
            </a:r>
          </a:p>
          <a:p>
            <a:pPr>
              <a:lnSpc>
                <a:spcPct val="80000"/>
              </a:lnSpc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26%</a:t>
            </a:r>
            <a:endParaRPr lang="en-US" sz="2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2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/>
              <a:t>25</a:t>
            </a:r>
            <a:r>
              <a:rPr lang="en-US" sz="6000" dirty="0" smtClean="0"/>
              <a:t>%</a:t>
            </a:r>
            <a:endParaRPr lang="en-US" sz="80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24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24%</a:t>
            </a:r>
            <a:endParaRPr lang="en-US" sz="12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1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23%</a:t>
            </a:r>
          </a:p>
        </p:txBody>
      </p:sp>
    </p:spTree>
    <p:extLst>
      <p:ext uri="{BB962C8B-B14F-4D97-AF65-F5344CB8AC3E}">
        <p14:creationId xmlns:p14="http://schemas.microsoft.com/office/powerpoint/2010/main" val="342887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398"/>
            <a:ext cx="4572000" cy="6849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31057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b="1" dirty="0" smtClean="0">
                <a:solidFill>
                  <a:srgbClr val="714333"/>
                </a:solidFill>
              </a:rPr>
              <a:t>How do you say “CGA” so that people will want to know more?</a:t>
            </a:r>
          </a:p>
        </p:txBody>
      </p:sp>
    </p:spTree>
    <p:extLst>
      <p:ext uri="{BB962C8B-B14F-4D97-AF65-F5344CB8AC3E}">
        <p14:creationId xmlns:p14="http://schemas.microsoft.com/office/powerpoint/2010/main" val="4092209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" y="0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Do people expect to see a broad range of estate planning information?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7539" y="1371600"/>
            <a:ext cx="9181699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/>
              <a:t>How to make a gift in your will</a:t>
            </a: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/>
              <a:t>How to make a gift in your living trust</a:t>
            </a: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/>
              <a:t>How to make a gift by naming a charity as death beneficiary of your life insurance policy</a:t>
            </a: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/>
              <a:t>How to make a gift by naming a charity as death beneficiary of your IRA or retirement account</a:t>
            </a: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/>
              <a:t>How to make a gift by naming a charity as death beneficiary of your bank account</a:t>
            </a:r>
            <a:endParaRPr lang="en-US" sz="2800" b="1" dirty="0"/>
          </a:p>
          <a:p>
            <a:pPr>
              <a:lnSpc>
                <a:spcPct val="80000"/>
              </a:lnSpc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35230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" y="1219200"/>
            <a:ext cx="9144000" cy="7620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371600"/>
            <a:ext cx="526796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M</a:t>
            </a:r>
            <a:r>
              <a:rPr lang="en-US" sz="3200" dirty="0" smtClean="0"/>
              <a:t>ake a gift in your will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Make a gift in your living trust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Make a gift by naming a charity as death beneficiary of your life insurance policy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Make a gift by naming a charity as death beneficiary of your IRA or retirement account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Make a gift by naming a charity as death beneficiary of your bank account</a:t>
            </a:r>
            <a:endParaRPr lang="en-US" sz="24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80" y="0"/>
            <a:ext cx="1214120" cy="514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Gifts  </a:t>
            </a:r>
          </a:p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 in wills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400" b="1" dirty="0">
                <a:solidFill>
                  <a:srgbClr val="C00000"/>
                </a:solidFill>
              </a:rPr>
              <a:t>8</a:t>
            </a:r>
            <a:r>
              <a:rPr lang="en-US" sz="4400" b="1" dirty="0" smtClean="0">
                <a:solidFill>
                  <a:srgbClr val="C00000"/>
                </a:solidFill>
              </a:rPr>
              <a:t>2%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C00000"/>
                </a:solidFill>
              </a:rPr>
              <a:t>49%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1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C00000"/>
                </a:solidFill>
              </a:rPr>
              <a:t>51%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C00000"/>
                </a:solidFill>
              </a:rPr>
              <a:t>48%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C00000"/>
                </a:solidFill>
              </a:rPr>
              <a:t>52%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28600"/>
            <a:ext cx="1678940" cy="514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3200" dirty="0" smtClean="0"/>
              <a:t>Estate Planning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US" sz="200" dirty="0" smtClean="0"/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/>
              <a:t>64%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/>
              <a:t>53%</a:t>
            </a:r>
            <a:endParaRPr lang="en-US" sz="1400" b="1" dirty="0" smtClean="0"/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US" sz="1400" b="1" dirty="0" smtClean="0"/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/>
              <a:t>48%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US" sz="4400" b="1" dirty="0" smtClean="0"/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/>
              <a:t>46%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US" sz="4400" b="1" dirty="0" smtClean="0"/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/>
              <a:t>46%</a:t>
            </a:r>
            <a:endParaRPr lang="en-US" sz="4400" b="1" dirty="0"/>
          </a:p>
          <a:p>
            <a:pPr algn="ctr">
              <a:lnSpc>
                <a:spcPct val="80000"/>
              </a:lnSpc>
            </a:pP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0"/>
            <a:ext cx="3723640" cy="514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3200" b="1" dirty="0" smtClean="0">
                <a:solidFill>
                  <a:srgbClr val="C00000"/>
                </a:solidFill>
              </a:rPr>
              <a:t>Gifts in wills, trusts, retirement accounts or life insurance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400" b="1" dirty="0" smtClean="0">
                <a:solidFill>
                  <a:srgbClr val="C00000"/>
                </a:solidFill>
              </a:rPr>
              <a:t>80%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400" b="1" dirty="0" smtClean="0">
                <a:solidFill>
                  <a:srgbClr val="C00000"/>
                </a:solidFill>
              </a:rPr>
              <a:t>76%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1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400" b="1" dirty="0" smtClean="0">
                <a:solidFill>
                  <a:srgbClr val="C00000"/>
                </a:solidFill>
              </a:rPr>
              <a:t>63%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400" b="1" dirty="0" smtClean="0">
                <a:solidFill>
                  <a:srgbClr val="C00000"/>
                </a:solidFill>
              </a:rPr>
              <a:t>59%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400" b="1" dirty="0" smtClean="0">
                <a:solidFill>
                  <a:srgbClr val="C00000"/>
                </a:solidFill>
              </a:rPr>
              <a:t>50%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-5080"/>
            <a:ext cx="2372360" cy="12242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i="1" dirty="0" smtClean="0"/>
              <a:t>I definitely/ guess I expected this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63405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" y="1219200"/>
            <a:ext cx="9144000" cy="7620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371600"/>
            <a:ext cx="526796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M</a:t>
            </a:r>
            <a:r>
              <a:rPr lang="en-US" sz="3200" dirty="0" smtClean="0"/>
              <a:t>ake a gift in your will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Make a gift in your living trust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Make a gift by naming a charity as death beneficiary of your life insurance policy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Make a gift by naming a charity as death beneficiary of your IRA or retirement account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Make a gift by naming a charity as death beneficiary of your bank account</a:t>
            </a:r>
            <a:endParaRPr lang="en-US" sz="24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80" y="609600"/>
            <a:ext cx="1214120" cy="514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Gifts in wills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400" b="1" dirty="0">
                <a:solidFill>
                  <a:srgbClr val="C00000"/>
                </a:solidFill>
              </a:rPr>
              <a:t>8</a:t>
            </a:r>
            <a:r>
              <a:rPr lang="en-US" sz="4400" b="1" dirty="0" smtClean="0">
                <a:solidFill>
                  <a:srgbClr val="C00000"/>
                </a:solidFill>
              </a:rPr>
              <a:t>2%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C00000"/>
                </a:solidFill>
              </a:rPr>
              <a:t>49%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1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C00000"/>
                </a:solidFill>
              </a:rPr>
              <a:t>51%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C00000"/>
                </a:solidFill>
              </a:rPr>
              <a:t>48%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C00000"/>
                </a:solidFill>
              </a:rPr>
              <a:t>52%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601980"/>
            <a:ext cx="1678940" cy="514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/>
              <a:t>Estate Planning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/>
              <a:t>64%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/>
              <a:t>53%</a:t>
            </a:r>
            <a:endParaRPr lang="en-US" sz="1400" b="1" dirty="0" smtClean="0"/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US" sz="1400" b="1" dirty="0" smtClean="0"/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/>
              <a:t>48%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US" sz="4400" b="1" dirty="0" smtClean="0"/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/>
              <a:t>46%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US" sz="4400" b="1" dirty="0" smtClean="0"/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4400" b="1" dirty="0" smtClean="0"/>
              <a:t>46%</a:t>
            </a:r>
            <a:endParaRPr lang="en-US" sz="4400" b="1" dirty="0"/>
          </a:p>
          <a:p>
            <a:pPr algn="ctr">
              <a:lnSpc>
                <a:spcPct val="80000"/>
              </a:lnSpc>
            </a:pP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628650"/>
            <a:ext cx="4191000" cy="514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Gifts in wills, trusts, retirement accounts or life insurance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400" b="1" dirty="0" smtClean="0">
                <a:solidFill>
                  <a:srgbClr val="C00000"/>
                </a:solidFill>
              </a:rPr>
              <a:t>80%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400" b="1" dirty="0" smtClean="0">
                <a:solidFill>
                  <a:srgbClr val="C00000"/>
                </a:solidFill>
              </a:rPr>
              <a:t>76%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1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400" b="1" dirty="0" smtClean="0">
                <a:solidFill>
                  <a:srgbClr val="C00000"/>
                </a:solidFill>
              </a:rPr>
              <a:t>63%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400" b="1" dirty="0" smtClean="0">
                <a:solidFill>
                  <a:srgbClr val="C00000"/>
                </a:solidFill>
              </a:rPr>
              <a:t>59%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400" b="1" dirty="0" smtClean="0">
                <a:solidFill>
                  <a:srgbClr val="C00000"/>
                </a:solidFill>
              </a:rPr>
              <a:t>50%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-5080"/>
            <a:ext cx="5115560" cy="6070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2800" i="1" dirty="0" smtClean="0"/>
              <a:t>I </a:t>
            </a:r>
            <a:r>
              <a:rPr lang="en-US" sz="2400" i="1" dirty="0" smtClean="0"/>
              <a:t>might be/am definitely </a:t>
            </a:r>
            <a:r>
              <a:rPr lang="en-US" sz="2800" i="1" dirty="0" smtClean="0"/>
              <a:t>interested</a:t>
            </a:r>
            <a:endParaRPr lang="en-US" sz="3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-30480" y="0"/>
            <a:ext cx="1173480" cy="6070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400" dirty="0" smtClean="0">
                <a:solidFill>
                  <a:schemeClr val="bg1"/>
                </a:solidFill>
              </a:rPr>
              <a:t>26%</a:t>
            </a:r>
            <a:endParaRPr lang="en-US" sz="1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0"/>
            <a:ext cx="1173480" cy="6070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400" dirty="0">
                <a:solidFill>
                  <a:schemeClr val="bg1"/>
                </a:solidFill>
              </a:rPr>
              <a:t>1</a:t>
            </a:r>
            <a:r>
              <a:rPr lang="en-US" sz="4400" dirty="0" smtClean="0">
                <a:solidFill>
                  <a:schemeClr val="bg1"/>
                </a:solidFill>
              </a:rPr>
              <a:t>6%</a:t>
            </a:r>
            <a:endParaRPr lang="en-US" sz="1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-5080"/>
            <a:ext cx="1173480" cy="6070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400" dirty="0" smtClean="0">
                <a:solidFill>
                  <a:schemeClr val="bg1"/>
                </a:solidFill>
              </a:rPr>
              <a:t>24%</a:t>
            </a:r>
            <a:endParaRPr lang="en-US" sz="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0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048"/>
            <a:ext cx="5199743" cy="6865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3434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6600" b="1" dirty="0" smtClean="0"/>
              <a:t>Testing Charitable Gift Annuity Ad Messages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68293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" y="0"/>
            <a:ext cx="9123681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/>
              <a:t>What </a:t>
            </a:r>
            <a:r>
              <a:rPr lang="en-US" sz="4000" b="1" dirty="0"/>
              <a:t>“you” would do or what another donor has done?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104"/>
          <a:stretch/>
        </p:blipFill>
        <p:spPr>
          <a:xfrm>
            <a:off x="-1" y="1056639"/>
            <a:ext cx="5666625" cy="24180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26"/>
          <a:stretch/>
        </p:blipFill>
        <p:spPr>
          <a:xfrm>
            <a:off x="-1" y="3799840"/>
            <a:ext cx="5666625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-1" y="6238240"/>
            <a:ext cx="9133841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Please rate your interest in pursuing the above described charitable giving arrangement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6624" y="762000"/>
            <a:ext cx="347737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/>
              <a:t>I</a:t>
            </a:r>
            <a:r>
              <a:rPr lang="en-US" sz="3600" dirty="0" smtClean="0"/>
              <a:t>nterested </a:t>
            </a:r>
            <a:r>
              <a:rPr lang="en-US" sz="3600" dirty="0"/>
              <a:t>N</a:t>
            </a:r>
            <a:r>
              <a:rPr lang="en-US" sz="3600" dirty="0" smtClean="0"/>
              <a:t>ow</a:t>
            </a:r>
          </a:p>
          <a:p>
            <a:pPr algn="ctr">
              <a:lnSpc>
                <a:spcPct val="80000"/>
              </a:lnSpc>
            </a:pPr>
            <a:r>
              <a:rPr lang="en-US" sz="2000" dirty="0"/>
              <a:t>Definitely/somewhat/slightly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656464" y="4267200"/>
            <a:ext cx="347737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/>
              <a:t>All: </a:t>
            </a:r>
            <a:r>
              <a:rPr lang="en-US" sz="5400" b="1" dirty="0" smtClean="0"/>
              <a:t>____%</a:t>
            </a:r>
          </a:p>
          <a:p>
            <a:pPr>
              <a:lnSpc>
                <a:spcPct val="8000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55+: </a:t>
            </a:r>
            <a:r>
              <a:rPr lang="en-US" sz="5400" b="1" dirty="0" smtClean="0">
                <a:solidFill>
                  <a:srgbClr val="FF0000"/>
                </a:solidFill>
              </a:rPr>
              <a:t>____%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6304" y="1600200"/>
            <a:ext cx="3477376" cy="1584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/>
              <a:t>All: </a:t>
            </a:r>
            <a:r>
              <a:rPr lang="en-US" sz="5400" b="1" dirty="0" smtClean="0"/>
              <a:t>____%</a:t>
            </a:r>
            <a:endParaRPr lang="en-US" sz="1050" dirty="0"/>
          </a:p>
          <a:p>
            <a:pPr>
              <a:lnSpc>
                <a:spcPct val="8000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55+: </a:t>
            </a:r>
            <a:r>
              <a:rPr lang="en-US" sz="5400" b="1" dirty="0" smtClean="0">
                <a:solidFill>
                  <a:srgbClr val="FF0000"/>
                </a:solidFill>
              </a:rPr>
              <a:t>____%</a:t>
            </a:r>
          </a:p>
        </p:txBody>
      </p:sp>
    </p:spTree>
    <p:extLst>
      <p:ext uri="{BB962C8B-B14F-4D97-AF65-F5344CB8AC3E}">
        <p14:creationId xmlns:p14="http://schemas.microsoft.com/office/powerpoint/2010/main" val="9459026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657600"/>
            <a:ext cx="9144000" cy="26670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104"/>
          <a:stretch/>
        </p:blipFill>
        <p:spPr>
          <a:xfrm>
            <a:off x="-1" y="1056639"/>
            <a:ext cx="5666625" cy="24180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26"/>
          <a:stretch/>
        </p:blipFill>
        <p:spPr>
          <a:xfrm>
            <a:off x="-1" y="3799840"/>
            <a:ext cx="5666625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-1" y="6238240"/>
            <a:ext cx="9133841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Please rate your interest in pursuing the above described charitable giving arrangement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6464" y="4267200"/>
            <a:ext cx="347737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/>
              <a:t>All: </a:t>
            </a:r>
            <a:r>
              <a:rPr lang="en-US" sz="5400" b="1" dirty="0" smtClean="0"/>
              <a:t>38.6%</a:t>
            </a:r>
          </a:p>
          <a:p>
            <a:pPr>
              <a:lnSpc>
                <a:spcPct val="8000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55+: </a:t>
            </a:r>
            <a:r>
              <a:rPr lang="en-US" sz="5400" b="1" dirty="0" smtClean="0">
                <a:solidFill>
                  <a:srgbClr val="FF0000"/>
                </a:solidFill>
              </a:rPr>
              <a:t>38.6%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6304" y="1600200"/>
            <a:ext cx="3477376" cy="1584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/>
              <a:t>All: </a:t>
            </a:r>
            <a:r>
              <a:rPr lang="en-US" sz="5400" b="1" dirty="0" smtClean="0"/>
              <a:t>33.5%</a:t>
            </a:r>
            <a:endParaRPr lang="en-US" sz="1050" dirty="0"/>
          </a:p>
          <a:p>
            <a:pPr>
              <a:lnSpc>
                <a:spcPct val="8000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55+: </a:t>
            </a:r>
            <a:r>
              <a:rPr lang="en-US" sz="5400" b="1" dirty="0" smtClean="0">
                <a:solidFill>
                  <a:srgbClr val="FF0000"/>
                </a:solidFill>
              </a:rPr>
              <a:t>23.2%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6624" y="762000"/>
            <a:ext cx="347737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/>
              <a:t>I</a:t>
            </a:r>
            <a:r>
              <a:rPr lang="en-US" sz="3600" dirty="0" smtClean="0"/>
              <a:t>nterested </a:t>
            </a:r>
            <a:r>
              <a:rPr lang="en-US" sz="3600" dirty="0"/>
              <a:t>N</a:t>
            </a:r>
            <a:r>
              <a:rPr lang="en-US" sz="3600" dirty="0" smtClean="0"/>
              <a:t>ow</a:t>
            </a:r>
          </a:p>
          <a:p>
            <a:pPr algn="ctr">
              <a:lnSpc>
                <a:spcPct val="80000"/>
              </a:lnSpc>
            </a:pPr>
            <a:r>
              <a:rPr lang="en-US" sz="2000" dirty="0"/>
              <a:t>Definitely/somewhat/slightly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-2" y="0"/>
            <a:ext cx="9123681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/>
              <a:t>What </a:t>
            </a:r>
            <a:r>
              <a:rPr lang="en-US" sz="4000" b="1" dirty="0"/>
              <a:t>“you” would do or what another donor has done?</a:t>
            </a:r>
          </a:p>
        </p:txBody>
      </p:sp>
    </p:spTree>
    <p:extLst>
      <p:ext uri="{BB962C8B-B14F-4D97-AF65-F5344CB8AC3E}">
        <p14:creationId xmlns:p14="http://schemas.microsoft.com/office/powerpoint/2010/main" val="10535590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7966"/>
            <a:ext cx="9099973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smtClean="0"/>
              <a:t>Text only or text and donor picture?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012"/>
            <a:ext cx="4470400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785852"/>
            <a:ext cx="4436533" cy="332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81600"/>
            <a:ext cx="347737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/>
              <a:t>All: </a:t>
            </a:r>
            <a:r>
              <a:rPr lang="en-US" sz="5400" b="1" dirty="0" smtClean="0"/>
              <a:t>___%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55+: </a:t>
            </a:r>
            <a:r>
              <a:rPr lang="en-US" sz="5400" b="1" dirty="0" smtClean="0">
                <a:solidFill>
                  <a:srgbClr val="FF0000"/>
                </a:solidFill>
              </a:rPr>
              <a:t>___%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2597" y="5181600"/>
            <a:ext cx="347737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/>
              <a:t>All: </a:t>
            </a:r>
            <a:r>
              <a:rPr lang="en-US" sz="5400" b="1" dirty="0" smtClean="0"/>
              <a:t>___%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55+: </a:t>
            </a:r>
            <a:r>
              <a:rPr lang="en-US" sz="5400" b="1" dirty="0" smtClean="0">
                <a:solidFill>
                  <a:srgbClr val="FF0000"/>
                </a:solidFill>
              </a:rPr>
              <a:t>___%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3868" y="4172664"/>
            <a:ext cx="9133841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Please rate your interest in pursuing the above described charitable giving arrangement: % Interested </a:t>
            </a:r>
            <a:r>
              <a:rPr lang="en-US" sz="2400" dirty="0"/>
              <a:t>now (definitely/somewhat /slightly)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676969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7966"/>
            <a:ext cx="9099973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smtClean="0"/>
              <a:t>Text only or text and donor picture?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012"/>
            <a:ext cx="4470400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785852"/>
            <a:ext cx="4436533" cy="332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81600"/>
            <a:ext cx="347737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/>
              <a:t>All: </a:t>
            </a:r>
            <a:r>
              <a:rPr lang="en-US" sz="5400" b="1" dirty="0" smtClean="0"/>
              <a:t>38.6%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55+: </a:t>
            </a:r>
            <a:r>
              <a:rPr lang="en-US" sz="5400" b="1" dirty="0" smtClean="0">
                <a:solidFill>
                  <a:srgbClr val="FF0000"/>
                </a:solidFill>
              </a:rPr>
              <a:t>38.6%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2597" y="5181600"/>
            <a:ext cx="347737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/>
              <a:t>All: </a:t>
            </a:r>
            <a:r>
              <a:rPr lang="en-US" sz="5400" b="1" dirty="0" smtClean="0"/>
              <a:t>31.1%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55+: </a:t>
            </a:r>
            <a:r>
              <a:rPr lang="en-US" sz="5400" b="1" dirty="0" smtClean="0">
                <a:solidFill>
                  <a:srgbClr val="FF0000"/>
                </a:solidFill>
              </a:rPr>
              <a:t>29.8%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3868" y="4172664"/>
            <a:ext cx="9133841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Please rate your interest in pursuing the above described charitable giving arrangement: % Interested </a:t>
            </a:r>
            <a:r>
              <a:rPr lang="en-US" sz="2400" dirty="0"/>
              <a:t>now (definitely/somewhat /slightly)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057217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3"/>
          <a:stretch/>
        </p:blipFill>
        <p:spPr>
          <a:xfrm>
            <a:off x="4856480" y="104274"/>
            <a:ext cx="4287520" cy="6753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4770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/>
              <a:t>What’s the problem with the donor picture? Is it just this photo? This donor age? Is it photos in general or what?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459026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30480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0480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0" y="548640"/>
            <a:ext cx="1981200" cy="1584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u="sng" dirty="0" smtClean="0">
                <a:solidFill>
                  <a:srgbClr val="FF0000"/>
                </a:solidFill>
              </a:rPr>
              <a:t>55+</a:t>
            </a:r>
          </a:p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rgbClr val="FF0000"/>
                </a:solidFill>
              </a:rPr>
              <a:t>___%</a:t>
            </a: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rgbClr val="FF0000"/>
                </a:solidFill>
              </a:rPr>
              <a:t>___%</a:t>
            </a: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rgbClr val="FF0000"/>
                </a:solidFill>
              </a:rPr>
              <a:t>___%</a:t>
            </a: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5080"/>
            <a:ext cx="6051973" cy="3825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Interested now (definitely/somewhat /slightly)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533400"/>
            <a:ext cx="1981200" cy="1584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u="sng" dirty="0" smtClean="0"/>
              <a:t>35-54</a:t>
            </a:r>
          </a:p>
          <a:p>
            <a:pPr>
              <a:lnSpc>
                <a:spcPct val="80000"/>
              </a:lnSpc>
            </a:pPr>
            <a:r>
              <a:rPr lang="en-US" sz="5400" b="1" dirty="0" smtClean="0"/>
              <a:t>___%</a:t>
            </a:r>
          </a:p>
          <a:p>
            <a:pPr>
              <a:lnSpc>
                <a:spcPct val="80000"/>
              </a:lnSpc>
            </a:pPr>
            <a:endParaRPr lang="en-US" sz="5400" b="1" dirty="0" smtClean="0"/>
          </a:p>
          <a:p>
            <a:pPr>
              <a:lnSpc>
                <a:spcPct val="80000"/>
              </a:lnSpc>
            </a:pPr>
            <a:endParaRPr lang="en-US" sz="5400" b="1" dirty="0"/>
          </a:p>
          <a:p>
            <a:pPr>
              <a:lnSpc>
                <a:spcPct val="80000"/>
              </a:lnSpc>
            </a:pPr>
            <a:r>
              <a:rPr lang="en-US" sz="5400" b="1" dirty="0" smtClean="0"/>
              <a:t>___%</a:t>
            </a:r>
          </a:p>
          <a:p>
            <a:pPr>
              <a:lnSpc>
                <a:spcPct val="80000"/>
              </a:lnSpc>
            </a:pPr>
            <a:endParaRPr lang="en-US" sz="5400" b="1" dirty="0" smtClean="0"/>
          </a:p>
          <a:p>
            <a:pPr>
              <a:lnSpc>
                <a:spcPct val="80000"/>
              </a:lnSpc>
            </a:pPr>
            <a:endParaRPr lang="en-US" sz="5400" b="1" dirty="0"/>
          </a:p>
          <a:p>
            <a:pPr>
              <a:lnSpc>
                <a:spcPct val="80000"/>
              </a:lnSpc>
            </a:pPr>
            <a:r>
              <a:rPr lang="en-US" sz="5400" b="1" dirty="0" smtClean="0"/>
              <a:t>___%</a:t>
            </a: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548640"/>
            <a:ext cx="1981200" cy="1584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u="sng" dirty="0" smtClean="0">
                <a:solidFill>
                  <a:srgbClr val="00B0F0"/>
                </a:solidFill>
              </a:rPr>
              <a:t>U-35</a:t>
            </a:r>
          </a:p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rgbClr val="00B0F0"/>
                </a:solidFill>
              </a:rPr>
              <a:t>___%</a:t>
            </a: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rgbClr val="00B0F0"/>
                </a:solidFill>
              </a:rPr>
              <a:t>___%</a:t>
            </a: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rgbClr val="00B0F0"/>
                </a:solidFill>
              </a:rPr>
              <a:t>___%</a:t>
            </a: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9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1" b="25661"/>
          <a:stretch/>
        </p:blipFill>
        <p:spPr>
          <a:xfrm>
            <a:off x="2834640" y="0"/>
            <a:ext cx="630936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5791200" cy="31057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smtClean="0"/>
              <a:t>Suppose you are viewing the website of a charity representing a cause that is important in your life. In addition to a “Donate Now” button, the following buttons appear on the website. Please rate your level of interest in clicking on the button to read the corresponding information.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4303455"/>
            <a:ext cx="716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en-US" sz="3200" b="1" dirty="0" smtClean="0"/>
              <a:t>I am definitely NOT interested</a:t>
            </a:r>
          </a:p>
          <a:p>
            <a:pPr marL="514350" indent="-514350">
              <a:buAutoNum type="arabicParenBoth"/>
            </a:pPr>
            <a:r>
              <a:rPr lang="en-US" sz="3200" b="1" dirty="0" smtClean="0"/>
              <a:t>I don’t think I would be interested </a:t>
            </a:r>
          </a:p>
          <a:p>
            <a:pPr marL="514350" indent="-514350">
              <a:buAutoNum type="arabicParenBoth"/>
            </a:pPr>
            <a:r>
              <a:rPr lang="en-US" sz="3200" b="1" dirty="0" smtClean="0"/>
              <a:t>I don’t know if I would be interested</a:t>
            </a:r>
          </a:p>
          <a:p>
            <a:pPr marL="514350" indent="-514350">
              <a:buAutoNum type="arabicParenBoth"/>
            </a:pPr>
            <a:r>
              <a:rPr lang="en-US" sz="3200" b="1" dirty="0" smtClean="0"/>
              <a:t>I might be interested</a:t>
            </a:r>
          </a:p>
          <a:p>
            <a:pPr marL="514350" indent="-514350">
              <a:buAutoNum type="arabicParenBoth"/>
            </a:pPr>
            <a:r>
              <a:rPr lang="en-US" sz="3200" b="1" dirty="0" smtClean="0"/>
              <a:t>I am </a:t>
            </a:r>
            <a:r>
              <a:rPr lang="en-US" sz="3200" b="1" dirty="0"/>
              <a:t>definitely </a:t>
            </a:r>
            <a:r>
              <a:rPr lang="en-US" sz="3200" b="1" dirty="0" smtClean="0"/>
              <a:t>interested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301920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30480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0480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0" y="548640"/>
            <a:ext cx="1981200" cy="1584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u="sng" dirty="0" smtClean="0">
                <a:solidFill>
                  <a:srgbClr val="FF0000"/>
                </a:solidFill>
              </a:rPr>
              <a:t>55+</a:t>
            </a:r>
          </a:p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rgbClr val="FF0000"/>
                </a:solidFill>
              </a:rPr>
              <a:t>24.4%</a:t>
            </a: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rgbClr val="FF0000"/>
                </a:solidFill>
              </a:rPr>
              <a:t>22.0%</a:t>
            </a: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rgbClr val="FF0000"/>
                </a:solidFill>
              </a:rPr>
              <a:t>41.1%</a:t>
            </a: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5080"/>
            <a:ext cx="6051973" cy="3825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Interested now (definitely/somewhat /slightly)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533400"/>
            <a:ext cx="1981200" cy="1584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u="sng" dirty="0" smtClean="0"/>
              <a:t>35-54</a:t>
            </a:r>
          </a:p>
          <a:p>
            <a:pPr>
              <a:lnSpc>
                <a:spcPct val="80000"/>
              </a:lnSpc>
            </a:pPr>
            <a:r>
              <a:rPr lang="en-US" sz="5400" b="1" dirty="0" smtClean="0"/>
              <a:t>38.4%</a:t>
            </a:r>
          </a:p>
          <a:p>
            <a:pPr>
              <a:lnSpc>
                <a:spcPct val="80000"/>
              </a:lnSpc>
            </a:pPr>
            <a:endParaRPr lang="en-US" sz="5400" b="1" dirty="0" smtClean="0"/>
          </a:p>
          <a:p>
            <a:pPr>
              <a:lnSpc>
                <a:spcPct val="80000"/>
              </a:lnSpc>
            </a:pPr>
            <a:endParaRPr lang="en-US" sz="5400" b="1" dirty="0"/>
          </a:p>
          <a:p>
            <a:pPr>
              <a:lnSpc>
                <a:spcPct val="80000"/>
              </a:lnSpc>
            </a:pPr>
            <a:r>
              <a:rPr lang="en-US" sz="5400" b="1" dirty="0" smtClean="0"/>
              <a:t>47.4%</a:t>
            </a:r>
          </a:p>
          <a:p>
            <a:pPr>
              <a:lnSpc>
                <a:spcPct val="80000"/>
              </a:lnSpc>
            </a:pPr>
            <a:endParaRPr lang="en-US" sz="5400" b="1" dirty="0" smtClean="0"/>
          </a:p>
          <a:p>
            <a:pPr>
              <a:lnSpc>
                <a:spcPct val="80000"/>
              </a:lnSpc>
            </a:pPr>
            <a:endParaRPr lang="en-US" sz="5400" b="1" dirty="0"/>
          </a:p>
          <a:p>
            <a:pPr>
              <a:lnSpc>
                <a:spcPct val="80000"/>
              </a:lnSpc>
            </a:pPr>
            <a:r>
              <a:rPr lang="en-US" sz="5400" b="1" dirty="0" smtClean="0"/>
              <a:t>30.6%</a:t>
            </a: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548640"/>
            <a:ext cx="1981200" cy="1584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u="sng" dirty="0" smtClean="0">
                <a:solidFill>
                  <a:srgbClr val="00B0F0"/>
                </a:solidFill>
              </a:rPr>
              <a:t>U-35</a:t>
            </a:r>
          </a:p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rgbClr val="00B0F0"/>
                </a:solidFill>
              </a:rPr>
              <a:t>44.5%</a:t>
            </a: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rgbClr val="00B0F0"/>
                </a:solidFill>
              </a:rPr>
              <a:t>32.6%</a:t>
            </a: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rgbClr val="00B0F0"/>
                </a:solidFill>
              </a:rPr>
              <a:t>30.2%</a:t>
            </a: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5105400"/>
            <a:ext cx="2057400" cy="76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3124200"/>
            <a:ext cx="2057400" cy="76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62800" y="1143000"/>
            <a:ext cx="1981200" cy="76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33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15661" r="7037" b="17461"/>
          <a:stretch/>
        </p:blipFill>
        <p:spPr>
          <a:xfrm>
            <a:off x="1886857" y="1361425"/>
            <a:ext cx="6435862" cy="5496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514"/>
            <a:ext cx="9144000" cy="1059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/>
              <a:t>How do these compare with text only or a non-donor photo?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754" b="23897"/>
          <a:stretch/>
        </p:blipFill>
        <p:spPr>
          <a:xfrm>
            <a:off x="2438400" y="1828800"/>
            <a:ext cx="3048000" cy="27775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 rot="1738276">
            <a:off x="5488398" y="3193941"/>
            <a:ext cx="2083174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only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365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0"/>
            <a:ext cx="1600200" cy="1584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u="sng" dirty="0" smtClean="0">
                <a:solidFill>
                  <a:srgbClr val="FF0000"/>
                </a:solidFill>
              </a:rPr>
              <a:t>55+</a:t>
            </a:r>
          </a:p>
          <a:p>
            <a:pPr algn="ctr">
              <a:lnSpc>
                <a:spcPct val="80000"/>
              </a:lnSpc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0000"/>
                </a:solidFill>
              </a:rPr>
              <a:t>1</a:t>
            </a:r>
            <a:r>
              <a:rPr lang="en-US" sz="5400" b="1" baseline="30000" dirty="0">
                <a:solidFill>
                  <a:srgbClr val="FF0000"/>
                </a:solidFill>
              </a:rPr>
              <a:t>st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44.4%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72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0000"/>
                </a:solidFill>
              </a:rPr>
              <a:t>3</a:t>
            </a:r>
            <a:r>
              <a:rPr lang="en-US" sz="5400" b="1" baseline="30000" dirty="0">
                <a:solidFill>
                  <a:srgbClr val="FF0000"/>
                </a:solidFill>
              </a:rPr>
              <a:t>rd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28.3%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rgbClr val="FF0000"/>
                </a:solidFill>
              </a:rPr>
              <a:t>24.4%</a:t>
            </a:r>
          </a:p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rgbClr val="FF0000"/>
                </a:solidFill>
              </a:rPr>
              <a:t>22.0%</a:t>
            </a:r>
          </a:p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rgbClr val="FF0000"/>
                </a:solidFill>
              </a:rPr>
              <a:t>41.1%</a:t>
            </a:r>
          </a:p>
          <a:p>
            <a:pPr algn="ctr">
              <a:lnSpc>
                <a:spcPct val="80000"/>
              </a:lnSpc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048000" cy="3825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Interested now </a:t>
            </a:r>
            <a:r>
              <a:rPr lang="en-US" dirty="0" smtClean="0"/>
              <a:t>(definitely/somewhat /slightly)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2824480" cy="21183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2824480" cy="21183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0" y="5273040"/>
            <a:ext cx="2057400" cy="1584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 smtClean="0"/>
              <a:t>Young</a:t>
            </a:r>
          </a:p>
          <a:p>
            <a:pPr algn="ctr">
              <a:lnSpc>
                <a:spcPct val="80000"/>
              </a:lnSpc>
            </a:pPr>
            <a:r>
              <a:rPr lang="en-US" sz="4000" b="1" dirty="0" smtClean="0"/>
              <a:t>Middle Older</a:t>
            </a:r>
            <a:endParaRPr lang="en-US" sz="5400" b="1" dirty="0"/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0"/>
            <a:ext cx="1600200" cy="1584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35-54</a:t>
            </a:r>
          </a:p>
          <a:p>
            <a:pPr algn="ctr">
              <a:lnSpc>
                <a:spcPct val="80000"/>
              </a:lnSpc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5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rd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40.1%</a:t>
            </a:r>
            <a:endParaRPr lang="en-US" sz="6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endParaRPr lang="en-US" sz="7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5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44.6%</a:t>
            </a:r>
          </a:p>
          <a:p>
            <a:pPr algn="ctr">
              <a:lnSpc>
                <a:spcPct val="80000"/>
              </a:lnSpc>
            </a:pP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endParaRPr lang="en-US" sz="4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38.4%</a:t>
            </a:r>
          </a:p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47.4%</a:t>
            </a:r>
          </a:p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30.6%</a:t>
            </a:r>
          </a:p>
          <a:p>
            <a:pPr algn="ctr">
              <a:lnSpc>
                <a:spcPct val="80000"/>
              </a:lnSpc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0"/>
            <a:ext cx="1600200" cy="1584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u="sng" dirty="0" smtClean="0">
                <a:solidFill>
                  <a:srgbClr val="00B0F0"/>
                </a:solidFill>
              </a:rPr>
              <a:t>U-35</a:t>
            </a:r>
          </a:p>
          <a:p>
            <a:pPr algn="ctr">
              <a:lnSpc>
                <a:spcPct val="80000"/>
              </a:lnSpc>
            </a:pPr>
            <a:endParaRPr lang="en-US" sz="4000" b="1" dirty="0" smtClean="0">
              <a:solidFill>
                <a:srgbClr val="00B0F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5400" b="1" dirty="0" smtClean="0">
                <a:solidFill>
                  <a:srgbClr val="00B0F0"/>
                </a:solidFill>
              </a:rPr>
              <a:t>3</a:t>
            </a:r>
            <a:r>
              <a:rPr lang="en-US" sz="5400" b="1" baseline="30000" dirty="0" smtClean="0">
                <a:solidFill>
                  <a:srgbClr val="00B0F0"/>
                </a:solidFill>
              </a:rPr>
              <a:t>rd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</a:rPr>
              <a:t>34.7%</a:t>
            </a:r>
            <a:endParaRPr lang="en-US" sz="6000" b="1" dirty="0" smtClean="0">
              <a:solidFill>
                <a:srgbClr val="00B0F0"/>
              </a:solidFill>
            </a:endParaRPr>
          </a:p>
          <a:p>
            <a:pPr algn="ctr">
              <a:lnSpc>
                <a:spcPct val="80000"/>
              </a:lnSpc>
            </a:pP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lnSpc>
                <a:spcPct val="80000"/>
              </a:lnSpc>
            </a:pPr>
            <a:endParaRPr lang="en-US" sz="7200" b="1" dirty="0" smtClean="0">
              <a:solidFill>
                <a:srgbClr val="00B0F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5400" b="1" dirty="0" smtClean="0">
                <a:solidFill>
                  <a:srgbClr val="00B0F0"/>
                </a:solidFill>
              </a:rPr>
              <a:t>2</a:t>
            </a:r>
            <a:r>
              <a:rPr lang="en-US" sz="5400" b="1" baseline="30000" dirty="0" smtClean="0">
                <a:solidFill>
                  <a:srgbClr val="00B0F0"/>
                </a:solidFill>
              </a:rPr>
              <a:t>nd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</a:rPr>
              <a:t>36.4%</a:t>
            </a:r>
          </a:p>
          <a:p>
            <a:pPr algn="ctr">
              <a:lnSpc>
                <a:spcPct val="80000"/>
              </a:lnSpc>
            </a:pPr>
            <a:endParaRPr lang="en-US" b="1" dirty="0">
              <a:solidFill>
                <a:srgbClr val="00B0F0"/>
              </a:solidFill>
            </a:endParaRPr>
          </a:p>
          <a:p>
            <a:pPr algn="ctr">
              <a:lnSpc>
                <a:spcPct val="80000"/>
              </a:lnSpc>
            </a:pPr>
            <a:endParaRPr lang="en-US" sz="4400" b="1" dirty="0" smtClean="0">
              <a:solidFill>
                <a:srgbClr val="00B0F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rgbClr val="00B0F0"/>
                </a:solidFill>
              </a:rPr>
              <a:t>44.5%</a:t>
            </a:r>
          </a:p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rgbClr val="00B0F0"/>
                </a:solidFill>
              </a:rPr>
              <a:t>32.6%</a:t>
            </a:r>
          </a:p>
          <a:p>
            <a:pPr algn="ctr">
              <a:lnSpc>
                <a:spcPct val="80000"/>
              </a:lnSpc>
            </a:pPr>
            <a:r>
              <a:rPr lang="en-US" sz="4400" b="1" dirty="0" smtClean="0">
                <a:solidFill>
                  <a:srgbClr val="00B0F0"/>
                </a:solidFill>
              </a:rPr>
              <a:t>30.2%</a:t>
            </a:r>
          </a:p>
          <a:p>
            <a:pPr algn="ctr">
              <a:lnSpc>
                <a:spcPct val="80000"/>
              </a:lnSpc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54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0"/>
            <a:ext cx="1600200" cy="1584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u="sng" dirty="0" smtClean="0"/>
              <a:t>All</a:t>
            </a:r>
          </a:p>
          <a:p>
            <a:pPr algn="ctr">
              <a:lnSpc>
                <a:spcPct val="80000"/>
              </a:lnSpc>
            </a:pPr>
            <a:endParaRPr lang="en-US" sz="4000" b="1" dirty="0" smtClean="0"/>
          </a:p>
          <a:p>
            <a:pPr algn="ctr">
              <a:lnSpc>
                <a:spcPct val="80000"/>
              </a:lnSpc>
            </a:pPr>
            <a:r>
              <a:rPr lang="en-US" sz="5400" b="1" dirty="0" smtClean="0"/>
              <a:t>1</a:t>
            </a:r>
            <a:r>
              <a:rPr lang="en-US" sz="5400" b="1" baseline="30000" dirty="0" smtClean="0"/>
              <a:t>st</a:t>
            </a:r>
            <a:r>
              <a:rPr lang="en-US" sz="5400" b="1" dirty="0" smtClean="0"/>
              <a:t> </a:t>
            </a:r>
            <a:r>
              <a:rPr lang="en-US" sz="4400" b="1" dirty="0" smtClean="0"/>
              <a:t>40.1%</a:t>
            </a:r>
            <a:endParaRPr lang="en-US" sz="6000" b="1" dirty="0" smtClean="0"/>
          </a:p>
          <a:p>
            <a:pPr algn="ctr">
              <a:lnSpc>
                <a:spcPct val="80000"/>
              </a:lnSpc>
            </a:pPr>
            <a:endParaRPr lang="en-US" sz="1200" b="1" dirty="0" smtClean="0"/>
          </a:p>
          <a:p>
            <a:pPr algn="ctr">
              <a:lnSpc>
                <a:spcPct val="80000"/>
              </a:lnSpc>
            </a:pPr>
            <a:endParaRPr lang="en-US" sz="7200" b="1" dirty="0" smtClean="0"/>
          </a:p>
          <a:p>
            <a:pPr algn="ctr">
              <a:lnSpc>
                <a:spcPct val="80000"/>
              </a:lnSpc>
            </a:pPr>
            <a:r>
              <a:rPr lang="en-US" sz="5400" b="1" dirty="0" smtClean="0"/>
              <a:t>2</a:t>
            </a:r>
            <a:r>
              <a:rPr lang="en-US" sz="5400" b="1" baseline="30000" dirty="0" smtClean="0"/>
              <a:t>nd</a:t>
            </a:r>
            <a:r>
              <a:rPr lang="en-US" sz="6000" b="1" dirty="0" smtClean="0"/>
              <a:t> </a:t>
            </a:r>
            <a:r>
              <a:rPr lang="en-US" sz="4400" b="1" dirty="0" smtClean="0"/>
              <a:t>36.5%</a:t>
            </a:r>
          </a:p>
          <a:p>
            <a:pPr algn="ctr">
              <a:lnSpc>
                <a:spcPct val="80000"/>
              </a:lnSpc>
            </a:pPr>
            <a:endParaRPr lang="en-US" b="1" dirty="0"/>
          </a:p>
          <a:p>
            <a:pPr algn="ctr">
              <a:lnSpc>
                <a:spcPct val="80000"/>
              </a:lnSpc>
            </a:pPr>
            <a:endParaRPr lang="en-US" sz="4400" b="1" dirty="0" smtClean="0"/>
          </a:p>
          <a:p>
            <a:pPr algn="ctr">
              <a:lnSpc>
                <a:spcPct val="80000"/>
              </a:lnSpc>
            </a:pPr>
            <a:r>
              <a:rPr lang="en-US" sz="4400" b="1" dirty="0" smtClean="0"/>
              <a:t>35.8%</a:t>
            </a:r>
          </a:p>
          <a:p>
            <a:pPr algn="ctr">
              <a:lnSpc>
                <a:spcPct val="80000"/>
              </a:lnSpc>
            </a:pPr>
            <a:r>
              <a:rPr lang="en-US" sz="4400" b="1" dirty="0" smtClean="0"/>
              <a:t>34.0%</a:t>
            </a:r>
          </a:p>
          <a:p>
            <a:pPr algn="ctr">
              <a:lnSpc>
                <a:spcPct val="80000"/>
              </a:lnSpc>
            </a:pPr>
            <a:r>
              <a:rPr lang="en-US" sz="4400" b="1" dirty="0" smtClean="0"/>
              <a:t>34.0%</a:t>
            </a:r>
          </a:p>
          <a:p>
            <a:pPr algn="ctr">
              <a:lnSpc>
                <a:spcPct val="80000"/>
              </a:lnSpc>
            </a:pPr>
            <a:endParaRPr lang="en-US" sz="4000" b="1" dirty="0" smtClean="0"/>
          </a:p>
          <a:p>
            <a:pPr algn="ctr">
              <a:lnSpc>
                <a:spcPct val="80000"/>
              </a:lnSpc>
            </a:pPr>
            <a:endParaRPr lang="en-US" sz="5400" b="1" dirty="0"/>
          </a:p>
          <a:p>
            <a:pPr algn="ctr">
              <a:lnSpc>
                <a:spcPct val="80000"/>
              </a:lnSpc>
            </a:pPr>
            <a:endParaRPr lang="en-US" sz="5400" b="1" dirty="0" smtClean="0"/>
          </a:p>
          <a:p>
            <a:pPr algn="ctr">
              <a:lnSpc>
                <a:spcPct val="80000"/>
              </a:lnSpc>
            </a:pPr>
            <a:endParaRPr lang="en-US" sz="5400" b="1" dirty="0"/>
          </a:p>
          <a:p>
            <a:pPr algn="ctr">
              <a:lnSpc>
                <a:spcPct val="80000"/>
              </a:lnSpc>
            </a:pPr>
            <a:endParaRPr lang="en-US" sz="5400" b="1" dirty="0" smtClean="0"/>
          </a:p>
          <a:p>
            <a:pPr algn="ctr">
              <a:lnSpc>
                <a:spcPct val="80000"/>
              </a:lnSpc>
            </a:pPr>
            <a:endParaRPr lang="en-US" sz="5400" b="1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620000" y="30480"/>
            <a:ext cx="1524000" cy="68275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276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r="6011"/>
          <a:stretch/>
        </p:blipFill>
        <p:spPr>
          <a:xfrm>
            <a:off x="0" y="-67130"/>
            <a:ext cx="9144000" cy="6925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67130"/>
            <a:ext cx="4953000" cy="1286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smtClean="0"/>
              <a:t>Age matched donor pictures are OK 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DCE62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3714" y="4876800"/>
            <a:ext cx="5334000" cy="1404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b="1" dirty="0" smtClean="0"/>
              <a:t>Otherwise, use text only or a different picture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366922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2" b="8697"/>
          <a:stretch/>
        </p:blipFill>
        <p:spPr>
          <a:xfrm>
            <a:off x="2285999" y="533400"/>
            <a:ext cx="4574695" cy="4817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4514"/>
            <a:ext cx="9144000" cy="1059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solidFill>
                  <a:srgbClr val="C00000"/>
                </a:solidFill>
              </a:rPr>
              <a:t>Avoid death reminders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3504" y="685800"/>
            <a:ext cx="3671104" cy="1059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en-US" sz="2800" u="sng" dirty="0" smtClean="0"/>
              <a:t>Previous findings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People are less interested in “make a gift to charity in my last will &amp; testament </a:t>
            </a:r>
            <a:r>
              <a:rPr lang="en-US" sz="2800" b="1" dirty="0" smtClean="0">
                <a:solidFill>
                  <a:srgbClr val="C00000"/>
                </a:solidFill>
              </a:rPr>
              <a:t>that </a:t>
            </a:r>
          </a:p>
          <a:p>
            <a:pPr lvl="1">
              <a:lnSpc>
                <a:spcPct val="8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will take effect at my death</a:t>
            </a:r>
            <a:r>
              <a:rPr lang="en-US" sz="2800" dirty="0" smtClean="0"/>
              <a:t>” than when the final phrase is removed.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Stories of living bequest donors are more influential than otherwise identical stories of </a:t>
            </a:r>
            <a:r>
              <a:rPr lang="en-US" sz="2800" b="1" dirty="0" smtClean="0">
                <a:solidFill>
                  <a:srgbClr val="C00000"/>
                </a:solidFill>
              </a:rPr>
              <a:t>deceased bequest donors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685801"/>
            <a:ext cx="3636380" cy="23476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en-US" sz="2800" u="sng" dirty="0" smtClean="0"/>
              <a:t>New finding</a:t>
            </a:r>
          </a:p>
          <a:p>
            <a:pPr lvl="3">
              <a:lnSpc>
                <a:spcPct val="80000"/>
              </a:lnSpc>
            </a:pPr>
            <a:r>
              <a:rPr lang="en-US" sz="2800" dirty="0" smtClean="0"/>
              <a:t>Replacing “if the annuity holder lives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/>
              <a:t>up to different ages” with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“</a:t>
            </a:r>
            <a:r>
              <a:rPr lang="en-US" sz="2800" b="1" dirty="0" smtClean="0">
                <a:solidFill>
                  <a:srgbClr val="C00000"/>
                </a:solidFill>
              </a:rPr>
              <a:t>depending on the age when the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annuity holder dies</a:t>
            </a:r>
            <a:r>
              <a:rPr lang="en-US" sz="2800" dirty="0" smtClean="0"/>
              <a:t>” and “each year you live” with “</a:t>
            </a:r>
            <a:r>
              <a:rPr lang="en-US" sz="2800" b="1" dirty="0" smtClean="0">
                <a:solidFill>
                  <a:srgbClr val="C00000"/>
                </a:solidFill>
              </a:rPr>
              <a:t>until you die</a:t>
            </a:r>
            <a:r>
              <a:rPr lang="en-US" sz="2800" dirty="0" smtClean="0"/>
              <a:t>” reduces those interested in purchasing an annuity from 36% to </a:t>
            </a:r>
            <a:r>
              <a:rPr lang="en-US" sz="2800" b="1" dirty="0" smtClean="0">
                <a:solidFill>
                  <a:srgbClr val="C00000"/>
                </a:solidFill>
              </a:rPr>
              <a:t>26%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486400" y="6028221"/>
            <a:ext cx="366049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/>
              <a:t>Solving the annuity puzzle: The role of mortality salience in </a:t>
            </a:r>
            <a:r>
              <a:rPr lang="en-US" sz="1400" dirty="0" smtClean="0"/>
              <a:t>retirement savings </a:t>
            </a:r>
            <a:r>
              <a:rPr lang="en-US" sz="1400" dirty="0" err="1"/>
              <a:t>decumulation</a:t>
            </a:r>
            <a:r>
              <a:rPr lang="en-US" sz="1400" dirty="0"/>
              <a:t> </a:t>
            </a:r>
            <a:r>
              <a:rPr lang="en-US" sz="1400" dirty="0" smtClean="0"/>
              <a:t>decisions, Journal of Consumer Psychology, 2016 (forthcoming), L. C. </a:t>
            </a:r>
            <a:r>
              <a:rPr lang="en-US" sz="1400" dirty="0"/>
              <a:t>Salisbury &amp;</a:t>
            </a:r>
            <a:r>
              <a:rPr lang="en-US" sz="1400" dirty="0" smtClean="0"/>
              <a:t> G. </a:t>
            </a:r>
            <a:r>
              <a:rPr lang="en-US" sz="1400" dirty="0"/>
              <a:t>Y. </a:t>
            </a:r>
            <a:r>
              <a:rPr lang="en-US" sz="1400" dirty="0" err="1"/>
              <a:t>Nenkov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73421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>
          <a:xfrm>
            <a:off x="6350" y="0"/>
            <a:ext cx="9137651" cy="685800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5791200"/>
            <a:ext cx="9144000" cy="9494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smtClean="0"/>
              <a:t>What does the latest data say about trends in charitable estate planning?</a:t>
            </a:r>
          </a:p>
        </p:txBody>
      </p:sp>
    </p:spTree>
    <p:extLst>
      <p:ext uri="{BB962C8B-B14F-4D97-AF65-F5344CB8AC3E}">
        <p14:creationId xmlns:p14="http://schemas.microsoft.com/office/powerpoint/2010/main" val="19987462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79414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89333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1007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6912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804166"/>
              </p:ext>
            </p:extLst>
          </p:nvPr>
        </p:nvGraphicFramePr>
        <p:xfrm>
          <a:off x="0" y="-25400"/>
          <a:ext cx="9144000" cy="688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239000" y="1295400"/>
            <a:ext cx="1828800" cy="434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53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385892"/>
              </p:ext>
            </p:extLst>
          </p:nvPr>
        </p:nvGraphicFramePr>
        <p:xfrm>
          <a:off x="0" y="-25400"/>
          <a:ext cx="9144000" cy="688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884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905000"/>
            <a:ext cx="70866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Charitable gift annuities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Life income gifts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Get a tax deduction and make a gift that pays you income for life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 you income for life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Gifts that pay you income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7" y="457200"/>
            <a:ext cx="19747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am definitely interested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  <a:endParaRPr lang="en-US" sz="28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9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__%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76200"/>
            <a:ext cx="5257800" cy="8382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Survey #1: 2,550 respondents assigned to 5 different surveys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486400" y="914400"/>
            <a:ext cx="457200" cy="653716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669110" y="914400"/>
            <a:ext cx="457200" cy="653716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184561" y="914400"/>
            <a:ext cx="457200" cy="653716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971800" y="938604"/>
            <a:ext cx="457200" cy="653716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924800" y="922026"/>
            <a:ext cx="457200" cy="653716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321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33923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162800" y="1295400"/>
            <a:ext cx="1905000" cy="434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384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8723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2931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889556"/>
              </p:ext>
            </p:extLst>
          </p:nvPr>
        </p:nvGraphicFramePr>
        <p:xfrm>
          <a:off x="0" y="10160"/>
          <a:ext cx="9144000" cy="684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6174740" y="1066800"/>
            <a:ext cx="1445260" cy="533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040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685631"/>
              </p:ext>
            </p:extLst>
          </p:nvPr>
        </p:nvGraphicFramePr>
        <p:xfrm>
          <a:off x="0" y="10160"/>
          <a:ext cx="9144000" cy="684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41823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569827"/>
              </p:ext>
            </p:extLst>
          </p:nvPr>
        </p:nvGraphicFramePr>
        <p:xfrm>
          <a:off x="10160" y="0"/>
          <a:ext cx="913384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324600" y="838200"/>
            <a:ext cx="1295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032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237706"/>
              </p:ext>
            </p:extLst>
          </p:nvPr>
        </p:nvGraphicFramePr>
        <p:xfrm>
          <a:off x="10160" y="0"/>
          <a:ext cx="913384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95733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719996"/>
              </p:ext>
            </p:extLst>
          </p:nvPr>
        </p:nvGraphicFramePr>
        <p:xfrm>
          <a:off x="10160" y="0"/>
          <a:ext cx="913384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343400" y="1143000"/>
            <a:ext cx="32766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436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188716"/>
              </p:ext>
            </p:extLst>
          </p:nvPr>
        </p:nvGraphicFramePr>
        <p:xfrm>
          <a:off x="10160" y="0"/>
          <a:ext cx="913384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5410200" y="1143000"/>
            <a:ext cx="22098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92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215352"/>
              </p:ext>
            </p:extLst>
          </p:nvPr>
        </p:nvGraphicFramePr>
        <p:xfrm>
          <a:off x="10160" y="0"/>
          <a:ext cx="913384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477000" y="1143000"/>
            <a:ext cx="11430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734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967179"/>
              </p:ext>
            </p:extLst>
          </p:nvPr>
        </p:nvGraphicFramePr>
        <p:xfrm>
          <a:off x="10160" y="0"/>
          <a:ext cx="913384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492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3352800"/>
            <a:ext cx="9144000" cy="3505200"/>
          </a:xfrm>
          <a:prstGeom prst="rect">
            <a:avLst/>
          </a:prstGeom>
          <a:solidFill>
            <a:srgbClr val="FDCE62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7" y="457200"/>
            <a:ext cx="1974783" cy="111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/>
              <a:t>I am definitely interested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19050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dirty="0" smtClean="0"/>
              <a:t>  </a:t>
            </a:r>
            <a:r>
              <a:rPr lang="en-US" sz="6000" b="1" dirty="0" smtClean="0"/>
              <a:t>5%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b="1" dirty="0" smtClean="0"/>
              <a:t>  9%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b="1" dirty="0" smtClean="0"/>
              <a:t>26%</a:t>
            </a:r>
            <a:endParaRPr lang="en-US" sz="2800" b="1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US" sz="900" b="1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b="1" dirty="0" smtClean="0"/>
              <a:t>28%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6000" b="1" dirty="0" smtClean="0"/>
              <a:t>29%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1905000"/>
            <a:ext cx="7086600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Charitable gift annuities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/>
              <a:t>Life income gifts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chemeClr val="accent2"/>
                </a:solidFill>
              </a:rPr>
              <a:t>Get a tax deduction and make a gift that pays you income for life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chemeClr val="accent2"/>
                </a:solidFill>
              </a:rPr>
              <a:t>Gifts that pay you income for life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4000" b="1" dirty="0" smtClean="0">
                <a:solidFill>
                  <a:schemeClr val="accent2"/>
                </a:solidFill>
              </a:rPr>
              <a:t>Gifts that pay you income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0" y="76200"/>
            <a:ext cx="5257800" cy="8382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Survey #1: 2,550 respondents assigned to 5 different surveys</a:t>
            </a:r>
          </a:p>
          <a:p>
            <a:pPr algn="ctr">
              <a:lnSpc>
                <a:spcPct val="80000"/>
              </a:lnSpc>
              <a:spcAft>
                <a:spcPts val="2400"/>
              </a:spcAft>
            </a:pP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486400" y="914400"/>
            <a:ext cx="457200" cy="653716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669110" y="914400"/>
            <a:ext cx="457200" cy="653716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184561" y="914400"/>
            <a:ext cx="457200" cy="653716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971800" y="938604"/>
            <a:ext cx="457200" cy="653716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924800" y="922026"/>
            <a:ext cx="457200" cy="653716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702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/>
          <a:stretch/>
        </p:blipFill>
        <p:spPr>
          <a:xfrm>
            <a:off x="0" y="0"/>
            <a:ext cx="395976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321806"/>
            <a:ext cx="49530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/>
              <a:t>What’s Working Today and What’s Coming </a:t>
            </a:r>
            <a:r>
              <a:rPr lang="en-US" sz="5400" b="1" dirty="0" smtClean="0"/>
              <a:t>Tomorrow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4191000"/>
            <a:ext cx="64770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/>
              <a:t>New </a:t>
            </a:r>
            <a:r>
              <a:rPr lang="en-US" sz="4000" dirty="0"/>
              <a:t>Results from the Lab and the Latest Demographics in Planned Giving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6150114"/>
            <a:ext cx="66294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/>
              <a:t>Professor Russell James III, J.D., Ph.D., CFP®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/>
              <a:t>Texas Tech University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5109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/>
          <a:stretch/>
        </p:blipFill>
        <p:spPr>
          <a:xfrm>
            <a:off x="0" y="0"/>
            <a:ext cx="913404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0"/>
            <a:ext cx="4638242" cy="31057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/>
              <a:t>Does this differ for people of different ages, or for people who make substantial donations to charity?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9415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15087</TotalTime>
  <Words>3544</Words>
  <Application>Microsoft Macintosh PowerPoint</Application>
  <PresentationFormat>On-screen Show (4:3)</PresentationFormat>
  <Paragraphs>842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ACGA</dc:title>
  <dc:creator>r</dc:creator>
  <cp:lastModifiedBy>Gregory Warner</cp:lastModifiedBy>
  <cp:revision>54</cp:revision>
  <dcterms:created xsi:type="dcterms:W3CDTF">2015-12-16T22:09:37Z</dcterms:created>
  <dcterms:modified xsi:type="dcterms:W3CDTF">2016-04-28T11:40:07Z</dcterms:modified>
</cp:coreProperties>
</file>